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3"/>
  </p:notesMasterIdLst>
  <p:sldIdLst>
    <p:sldId id="265" r:id="rId4"/>
    <p:sldId id="267" r:id="rId5"/>
    <p:sldId id="268" r:id="rId6"/>
    <p:sldId id="297" r:id="rId7"/>
    <p:sldId id="293" r:id="rId8"/>
    <p:sldId id="326" r:id="rId9"/>
    <p:sldId id="325" r:id="rId10"/>
    <p:sldId id="324" r:id="rId11"/>
    <p:sldId id="266" r:id="rId12"/>
    <p:sldId id="270" r:id="rId13"/>
    <p:sldId id="257" r:id="rId14"/>
    <p:sldId id="288" r:id="rId15"/>
    <p:sldId id="321" r:id="rId16"/>
    <p:sldId id="299" r:id="rId17"/>
    <p:sldId id="301" r:id="rId18"/>
    <p:sldId id="285" r:id="rId19"/>
    <p:sldId id="317" r:id="rId20"/>
    <p:sldId id="318" r:id="rId21"/>
    <p:sldId id="319" r:id="rId22"/>
    <p:sldId id="320" r:id="rId23"/>
    <p:sldId id="300" r:id="rId24"/>
    <p:sldId id="302" r:id="rId25"/>
    <p:sldId id="303" r:id="rId26"/>
    <p:sldId id="323" r:id="rId27"/>
    <p:sldId id="322"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28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0" autoAdjust="0"/>
    <p:restoredTop sz="83048" autoAdjust="0"/>
  </p:normalViewPr>
  <p:slideViewPr>
    <p:cSldViewPr snapToGrid="0">
      <p:cViewPr varScale="1">
        <p:scale>
          <a:sx n="92" d="100"/>
          <a:sy n="92" d="100"/>
        </p:scale>
        <p:origin x="774" y="78"/>
      </p:cViewPr>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B13AE-3A1C-48A4-8687-3619AB9D1F52}" type="datetimeFigureOut">
              <a:rPr lang="en-US" smtClean="0"/>
              <a:t>11/22/2025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43ED6-1763-4EE2-9C7C-8C155F96236F}" type="slidenum">
              <a:rPr lang="en-US" smtClean="0"/>
              <a:t>‹#›</a:t>
            </a:fld>
            <a:endParaRPr lang="en-US"/>
          </a:p>
        </p:txBody>
      </p:sp>
    </p:spTree>
    <p:extLst>
      <p:ext uri="{BB962C8B-B14F-4D97-AF65-F5344CB8AC3E}">
        <p14:creationId xmlns:p14="http://schemas.microsoft.com/office/powerpoint/2010/main" val="431949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343ED6-1763-4EE2-9C7C-8C155F96236F}" type="slidenum">
              <a:rPr lang="en-US" smtClean="0"/>
              <a:t>1</a:t>
            </a:fld>
            <a:endParaRPr lang="en-US"/>
          </a:p>
        </p:txBody>
      </p:sp>
    </p:spTree>
    <p:extLst>
      <p:ext uri="{BB962C8B-B14F-4D97-AF65-F5344CB8AC3E}">
        <p14:creationId xmlns:p14="http://schemas.microsoft.com/office/powerpoint/2010/main" val="3756642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7670-C17E-4017-02BC-C17046D46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B9B9D-C92D-C4D3-8281-6A760A62A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36D2D3-0DE8-A7AB-BA42-35E1A49CE3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818C9E-B6DB-A413-2D2C-E80334CCC85B}"/>
              </a:ext>
            </a:extLst>
          </p:cNvPr>
          <p:cNvSpPr>
            <a:spLocks noGrp="1"/>
          </p:cNvSpPr>
          <p:nvPr>
            <p:ph type="sldNum" sz="quarter" idx="5"/>
          </p:nvPr>
        </p:nvSpPr>
        <p:spPr/>
        <p:txBody>
          <a:bodyPr/>
          <a:lstStyle/>
          <a:p>
            <a:fld id="{A2343ED6-1763-4EE2-9C7C-8C155F96236F}" type="slidenum">
              <a:rPr lang="en-US" smtClean="0"/>
              <a:t>10</a:t>
            </a:fld>
            <a:endParaRPr lang="en-US"/>
          </a:p>
        </p:txBody>
      </p:sp>
    </p:spTree>
    <p:extLst>
      <p:ext uri="{BB962C8B-B14F-4D97-AF65-F5344CB8AC3E}">
        <p14:creationId xmlns:p14="http://schemas.microsoft.com/office/powerpoint/2010/main" val="186692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343ED6-1763-4EE2-9C7C-8C155F96236F}" type="slidenum">
              <a:rPr lang="en-US" smtClean="0"/>
              <a:t>11</a:t>
            </a:fld>
            <a:endParaRPr lang="en-US"/>
          </a:p>
        </p:txBody>
      </p:sp>
    </p:spTree>
    <p:extLst>
      <p:ext uri="{BB962C8B-B14F-4D97-AF65-F5344CB8AC3E}">
        <p14:creationId xmlns:p14="http://schemas.microsoft.com/office/powerpoint/2010/main" val="303649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EBB4D-9C89-58F4-C20A-218C6C76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FD372-DB1B-A84C-2102-AA834D672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A087A-BAC4-38AF-982D-797F4BD7E0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FD2466-7CC3-0A7C-16CC-E7A7C3921BEF}"/>
              </a:ext>
            </a:extLst>
          </p:cNvPr>
          <p:cNvSpPr>
            <a:spLocks noGrp="1"/>
          </p:cNvSpPr>
          <p:nvPr>
            <p:ph type="sldNum" sz="quarter" idx="5"/>
          </p:nvPr>
        </p:nvSpPr>
        <p:spPr/>
        <p:txBody>
          <a:bodyPr/>
          <a:lstStyle/>
          <a:p>
            <a:fld id="{A2343ED6-1763-4EE2-9C7C-8C155F96236F}" type="slidenum">
              <a:rPr lang="en-US" smtClean="0"/>
              <a:t>15</a:t>
            </a:fld>
            <a:endParaRPr lang="en-US"/>
          </a:p>
        </p:txBody>
      </p:sp>
    </p:spTree>
    <p:extLst>
      <p:ext uri="{BB962C8B-B14F-4D97-AF65-F5344CB8AC3E}">
        <p14:creationId xmlns:p14="http://schemas.microsoft.com/office/powerpoint/2010/main" val="226259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98F77-6A30-5559-64B2-7080DAF91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CE668-B94B-1106-C672-55206738B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5787CB-29FC-FCD2-92DC-EA729CEE12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157E51-4C8A-D6C5-3E03-5F10304A04D4}"/>
              </a:ext>
            </a:extLst>
          </p:cNvPr>
          <p:cNvSpPr>
            <a:spLocks noGrp="1"/>
          </p:cNvSpPr>
          <p:nvPr>
            <p:ph type="sldNum" sz="quarter" idx="5"/>
          </p:nvPr>
        </p:nvSpPr>
        <p:spPr/>
        <p:txBody>
          <a:bodyPr/>
          <a:lstStyle/>
          <a:p>
            <a:fld id="{A2343ED6-1763-4EE2-9C7C-8C155F96236F}" type="slidenum">
              <a:rPr lang="en-US" smtClean="0"/>
              <a:t>16</a:t>
            </a:fld>
            <a:endParaRPr lang="en-US"/>
          </a:p>
        </p:txBody>
      </p:sp>
    </p:spTree>
    <p:extLst>
      <p:ext uri="{BB962C8B-B14F-4D97-AF65-F5344CB8AC3E}">
        <p14:creationId xmlns:p14="http://schemas.microsoft.com/office/powerpoint/2010/main" val="3139683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F810F-863E-6ECA-5A2B-D523AB0F05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5606F-770C-2A6A-BEF5-E1611C49C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F227B-04D9-67DC-4FF5-FD4793B7D1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FD4DD6-7BB1-5A54-6512-2D6FDEE1D5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2750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C897A-B15D-E432-2FF9-9A7A0FAFE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87B7B-B880-922B-5469-EE55478DF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5722C5-E378-99FB-8F1E-3D7AD3AD2B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9BB3ED-29F2-5F48-501B-E72E5174E5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910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14E1F-4850-2343-D6FD-4B650CCDF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C7B2B-8AEF-9E99-B558-DBC9F4D6E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3FC4F-7D41-917F-F845-FA9A5E9A93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53A28C-DD9E-FDA9-02F7-393DD8504C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805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6BFDD-DF0C-17A3-E010-A8D45BB1B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927EC-348F-C5AB-8210-33168D31C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8F04E-7113-C77C-ED01-20F6476FAF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58FDE1-8AA1-6A37-69F2-24674A7F49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2009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DF078-3159-E6E8-1624-8B7A96B7E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602B1-8418-FEC2-BB7E-FC5B0FBCB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32991-E039-7575-771F-57279CAAD8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93D631-A6A4-3E82-45FE-6771C2A22268}"/>
              </a:ext>
            </a:extLst>
          </p:cNvPr>
          <p:cNvSpPr>
            <a:spLocks noGrp="1"/>
          </p:cNvSpPr>
          <p:nvPr>
            <p:ph type="sldNum" sz="quarter" idx="5"/>
          </p:nvPr>
        </p:nvSpPr>
        <p:spPr/>
        <p:txBody>
          <a:bodyPr/>
          <a:lstStyle/>
          <a:p>
            <a:fld id="{A2343ED6-1763-4EE2-9C7C-8C155F96236F}" type="slidenum">
              <a:rPr lang="en-US" smtClean="0"/>
              <a:t>21</a:t>
            </a:fld>
            <a:endParaRPr lang="en-US"/>
          </a:p>
        </p:txBody>
      </p:sp>
    </p:spTree>
    <p:extLst>
      <p:ext uri="{BB962C8B-B14F-4D97-AF65-F5344CB8AC3E}">
        <p14:creationId xmlns:p14="http://schemas.microsoft.com/office/powerpoint/2010/main" val="2812584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6150C-418E-FE09-F5FB-F8C360DCF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6EA53-219B-D480-55A5-A4B7CBEE6A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A9DFAF-FED2-C5D9-88F5-6150D183AA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426FC2-E53B-B957-0C7E-59DB52D71011}"/>
              </a:ext>
            </a:extLst>
          </p:cNvPr>
          <p:cNvSpPr>
            <a:spLocks noGrp="1"/>
          </p:cNvSpPr>
          <p:nvPr>
            <p:ph type="sldNum" sz="quarter" idx="5"/>
          </p:nvPr>
        </p:nvSpPr>
        <p:spPr/>
        <p:txBody>
          <a:bodyPr/>
          <a:lstStyle/>
          <a:p>
            <a:fld id="{A2343ED6-1763-4EE2-9C7C-8C155F96236F}" type="slidenum">
              <a:rPr lang="en-US" smtClean="0"/>
              <a:t>22</a:t>
            </a:fld>
            <a:endParaRPr lang="en-US"/>
          </a:p>
        </p:txBody>
      </p:sp>
    </p:spTree>
    <p:extLst>
      <p:ext uri="{BB962C8B-B14F-4D97-AF65-F5344CB8AC3E}">
        <p14:creationId xmlns:p14="http://schemas.microsoft.com/office/powerpoint/2010/main" val="175791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08F0C-7268-6AAA-90BC-9D5D734C2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DD603-7C80-6D94-8A5F-226D721F7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6BF9A-88E0-500A-4FD3-4BA1EB8E5D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D91E20-3C0E-4CC3-8E78-D734782617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5DA708-E54B-48D7-8DBE-C9417CD833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3817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A3BDF-3A10-96F5-9988-BA67E422A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D47FD-0031-2DE0-3634-502E04C5A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132454-5AC8-1E55-E785-D13BDAD27D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63798F-99A2-1505-580A-4DF2DEC3CCE9}"/>
              </a:ext>
            </a:extLst>
          </p:cNvPr>
          <p:cNvSpPr>
            <a:spLocks noGrp="1"/>
          </p:cNvSpPr>
          <p:nvPr>
            <p:ph type="sldNum" sz="quarter" idx="5"/>
          </p:nvPr>
        </p:nvSpPr>
        <p:spPr/>
        <p:txBody>
          <a:bodyPr/>
          <a:lstStyle/>
          <a:p>
            <a:fld id="{A2343ED6-1763-4EE2-9C7C-8C155F96236F}" type="slidenum">
              <a:rPr lang="en-US" smtClean="0"/>
              <a:t>23</a:t>
            </a:fld>
            <a:endParaRPr lang="en-US"/>
          </a:p>
        </p:txBody>
      </p:sp>
    </p:spTree>
    <p:extLst>
      <p:ext uri="{BB962C8B-B14F-4D97-AF65-F5344CB8AC3E}">
        <p14:creationId xmlns:p14="http://schemas.microsoft.com/office/powerpoint/2010/main" val="2337962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816F9-583F-F848-838E-DF3F0CD29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AD898-17B4-AAB4-A102-991BD4914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60703-D7BD-F74C-ED6A-3DF6A375D363}"/>
              </a:ext>
            </a:extLst>
          </p:cNvPr>
          <p:cNvSpPr>
            <a:spLocks noGrp="1"/>
          </p:cNvSpPr>
          <p:nvPr>
            <p:ph type="body" idx="1"/>
          </p:nvPr>
        </p:nvSpPr>
        <p:spPr/>
        <p:txBody>
          <a:bodyPr/>
          <a:lstStyle/>
          <a:p>
            <a:r>
              <a:rPr lang="en-US" dirty="0"/>
              <a:t>From ancient Corinth: </a:t>
            </a:r>
            <a:r>
              <a:rPr lang="en-US" sz="1200" b="0" i="0" kern="1200" dirty="0">
                <a:solidFill>
                  <a:schemeClr val="tx1"/>
                </a:solidFill>
                <a:effectLst/>
                <a:latin typeface="+mn-lt"/>
                <a:ea typeface="+mn-ea"/>
                <a:cs typeface="+mn-cs"/>
              </a:rPr>
              <a:t>Temple of Apollo with </a:t>
            </a:r>
            <a:r>
              <a:rPr lang="en-US" sz="1200" b="0" i="0" kern="1200" dirty="0" err="1">
                <a:solidFill>
                  <a:schemeClr val="tx1"/>
                </a:solidFill>
                <a:effectLst/>
                <a:latin typeface="+mn-lt"/>
                <a:ea typeface="+mn-ea"/>
                <a:cs typeface="+mn-cs"/>
              </a:rPr>
              <a:t>Acrocorinth</a:t>
            </a:r>
            <a:r>
              <a:rPr lang="en-US" sz="1200" b="0" i="0" kern="1200" dirty="0">
                <a:solidFill>
                  <a:schemeClr val="tx1"/>
                </a:solidFill>
                <a:effectLst/>
                <a:latin typeface="+mn-lt"/>
                <a:ea typeface="+mn-ea"/>
                <a:cs typeface="+mn-cs"/>
              </a:rPr>
              <a:t> in the background</a:t>
            </a:r>
            <a:endParaRPr lang="en-US" dirty="0"/>
          </a:p>
        </p:txBody>
      </p:sp>
      <p:sp>
        <p:nvSpPr>
          <p:cNvPr id="4" name="Slide Number Placeholder 3">
            <a:extLst>
              <a:ext uri="{FF2B5EF4-FFF2-40B4-BE49-F238E27FC236}">
                <a16:creationId xmlns:a16="http://schemas.microsoft.com/office/drawing/2014/main" id="{4122E125-199C-EA56-6636-2977DB772338}"/>
              </a:ext>
            </a:extLst>
          </p:cNvPr>
          <p:cNvSpPr>
            <a:spLocks noGrp="1"/>
          </p:cNvSpPr>
          <p:nvPr>
            <p:ph type="sldNum" sz="quarter" idx="5"/>
          </p:nvPr>
        </p:nvSpPr>
        <p:spPr/>
        <p:txBody>
          <a:bodyPr/>
          <a:lstStyle/>
          <a:p>
            <a:fld id="{A2343ED6-1763-4EE2-9C7C-8C155F96236F}" type="slidenum">
              <a:rPr lang="en-US" smtClean="0"/>
              <a:t>24</a:t>
            </a:fld>
            <a:endParaRPr lang="en-US"/>
          </a:p>
        </p:txBody>
      </p:sp>
    </p:spTree>
    <p:extLst>
      <p:ext uri="{BB962C8B-B14F-4D97-AF65-F5344CB8AC3E}">
        <p14:creationId xmlns:p14="http://schemas.microsoft.com/office/powerpoint/2010/main" val="158899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36D74-92D3-C499-D071-7D816D549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A6312-B308-FA44-C4C6-FCD551E43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04514-0E0D-42CE-5A58-E95246122B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9200FA-DEE1-4076-8B2B-40283E18F3E4}"/>
              </a:ext>
            </a:extLst>
          </p:cNvPr>
          <p:cNvSpPr>
            <a:spLocks noGrp="1"/>
          </p:cNvSpPr>
          <p:nvPr>
            <p:ph type="sldNum" sz="quarter" idx="5"/>
          </p:nvPr>
        </p:nvSpPr>
        <p:spPr/>
        <p:txBody>
          <a:bodyPr/>
          <a:lstStyle/>
          <a:p>
            <a:fld id="{A2343ED6-1763-4EE2-9C7C-8C155F96236F}" type="slidenum">
              <a:rPr lang="en-US" smtClean="0"/>
              <a:t>25</a:t>
            </a:fld>
            <a:endParaRPr lang="en-US"/>
          </a:p>
        </p:txBody>
      </p:sp>
    </p:spTree>
    <p:extLst>
      <p:ext uri="{BB962C8B-B14F-4D97-AF65-F5344CB8AC3E}">
        <p14:creationId xmlns:p14="http://schemas.microsoft.com/office/powerpoint/2010/main" val="812737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E0457-0464-8648-03D5-D2878BDDE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1E904-A836-DF62-95B7-4D0ABDEC9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4AF4C-3CD9-6C4A-9504-81FB2DD7B3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3E561E-FF10-E599-E492-7F96E4C3FB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3762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7DAB2-2846-947D-A104-A81DEA323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B9871-EAD5-B8BD-7B35-1D6561BB3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675DA-CA67-B403-08FB-8D293A75D5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4E557E-8A92-AF93-1ECF-202904BF59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5137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31ED1-CD2F-A28B-A5EB-CFC550D2B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2AB18-92E6-38A6-CE85-71E5F7682D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7C96D5-2099-A637-FAB7-685EF86BC9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EC8022-A690-E89F-D439-138258ABCB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8271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BD400-C90E-F9ED-B3F5-A89C7BED2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A9929-14DB-5318-378D-71FF5E50F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9649B-B1E0-3553-44C5-416B2DFD90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C9B21E-C983-C7F5-0E84-1E930EC38D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3566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66CEB-1288-6A56-07AB-D4D3C9E35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3CD37-CB79-4067-F5EC-3B31E1899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98831-D237-082E-39B6-564CE79E62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9C8B7E-0B80-9039-ABFE-C2E57520BD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768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55C0B-2CDC-2521-DD5D-BB07A2974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F3E00-7953-CB00-4C8A-CC3E95F2D9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C8984-1D8F-FE51-76B4-5B4709AA4F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1476E6-1122-5F3A-46B9-DFF52692F7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3971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F3BBE-F0AF-3DDB-B106-A5958B1943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768334-2424-E8AC-5571-84B56E4D3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88B76-B0D9-A6EA-A849-D191D90AA0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78710B-435C-8EAC-625D-7FF365B288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9402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5DA708-E54B-48D7-8DBE-C9417CD833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4489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EEE34-9178-378F-A06C-6D3533818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9C264-0114-39CE-3FDE-390694035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92F7FC-5CFC-5EA2-6687-9C9DBF9350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E3989B-17A7-A68B-D949-9B5CF12F6A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0227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38C13-1A21-6A15-4254-BF016F02F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186DC-81A8-C0D7-9037-A1D1F802D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93732-EFDD-B5DF-E9FB-2228E3685E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73950E-8B0F-D8D0-A39A-1FC3BA11CD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7910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9688-18E8-DA8B-E2AC-3D7A2C3FE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99161-4188-2721-9AD2-FE6FEEE7E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1D576-F589-4B61-7815-F324E172AC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92F73D-8227-2F88-29C5-BF5DEDBF38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6697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D575A-8F01-7671-4025-9131BD23B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1359E-D761-F193-13AA-13013EB34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2AE599-2ABF-D7F5-0856-BABF28545E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A515A5-94B9-0258-D605-9EA8F1E8F6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2653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AFE36-5CD3-C386-7699-59991E560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73BA0-B16D-8E5F-0FB2-7DF48CC74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FFA8B8-6E1F-DFED-420C-58D414D74A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2EE76F-40E7-6C05-F3A5-B89C65DB59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1386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FB731-D13F-B187-8F4E-DB939BBB7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393C4-1F5D-36E6-2F20-8B5560552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3870D-979E-D439-E051-635BD262BA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6D9A51-955B-EAC1-2979-6137C4ECB4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4553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Paul’s 2</a:t>
            </a:r>
            <a:r>
              <a:rPr lang="en-US" baseline="30000" dirty="0"/>
              <a:t>nd</a:t>
            </a:r>
            <a:r>
              <a:rPr lang="en-US" dirty="0"/>
              <a:t> Journey (through Athens); today’s lesson will see Paul in Corinth</a:t>
            </a:r>
          </a:p>
        </p:txBody>
      </p:sp>
      <p:sp>
        <p:nvSpPr>
          <p:cNvPr id="4" name="Slide Number Placeholder 3"/>
          <p:cNvSpPr>
            <a:spLocks noGrp="1"/>
          </p:cNvSpPr>
          <p:nvPr>
            <p:ph type="sldNum" sz="quarter" idx="5"/>
          </p:nvPr>
        </p:nvSpPr>
        <p:spPr/>
        <p:txBody>
          <a:bodyPr/>
          <a:lstStyle/>
          <a:p>
            <a:fld id="{A2343ED6-1763-4EE2-9C7C-8C155F96236F}" type="slidenum">
              <a:rPr lang="en-US" smtClean="0"/>
              <a:t>4</a:t>
            </a:fld>
            <a:endParaRPr lang="en-US"/>
          </a:p>
        </p:txBody>
      </p:sp>
    </p:spTree>
    <p:extLst>
      <p:ext uri="{BB962C8B-B14F-4D97-AF65-F5344CB8AC3E}">
        <p14:creationId xmlns:p14="http://schemas.microsoft.com/office/powerpoint/2010/main" val="4182279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4DAEC-0314-A5E2-B2CD-CD5A42BC0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0F9D8-1EBF-0436-D40B-7380315994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58B99-E1B4-B755-E826-A3A768DB61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099F85-AA0E-6A55-F08E-3A97B13A55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376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05E3-0F07-52E5-D564-D5EF86FE1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17C1C-6849-9516-4706-391DAD26B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2F930-4E4B-D9D8-AC68-5519A39720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40DEE2-0F9F-9017-6097-1B37811E44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43ED6-1763-4EE2-9C7C-8C155F9623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9914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324B7-7DD2-C81A-F65A-AD48EFB45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88BEA-965A-E110-3BE7-717BAD252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0AEB7-A55C-E1FA-5EA9-CAB6615B6D42}"/>
              </a:ext>
            </a:extLst>
          </p:cNvPr>
          <p:cNvSpPr>
            <a:spLocks noGrp="1"/>
          </p:cNvSpPr>
          <p:nvPr>
            <p:ph type="body" idx="1"/>
          </p:nvPr>
        </p:nvSpPr>
        <p:spPr/>
        <p:txBody>
          <a:bodyPr/>
          <a:lstStyle/>
          <a:p>
            <a:r>
              <a:rPr lang="en-US" dirty="0"/>
              <a:t>Summary of Paul’s 2</a:t>
            </a:r>
            <a:r>
              <a:rPr lang="en-US" baseline="30000" dirty="0"/>
              <a:t>nd</a:t>
            </a:r>
            <a:r>
              <a:rPr lang="en-US" dirty="0"/>
              <a:t> Journey (through Athens); today’s lesson will see Paul in Corinth</a:t>
            </a:r>
          </a:p>
        </p:txBody>
      </p:sp>
      <p:sp>
        <p:nvSpPr>
          <p:cNvPr id="4" name="Slide Number Placeholder 3">
            <a:extLst>
              <a:ext uri="{FF2B5EF4-FFF2-40B4-BE49-F238E27FC236}">
                <a16:creationId xmlns:a16="http://schemas.microsoft.com/office/drawing/2014/main" id="{8DCF3157-5726-D7F6-4B32-6664256F1B0A}"/>
              </a:ext>
            </a:extLst>
          </p:cNvPr>
          <p:cNvSpPr>
            <a:spLocks noGrp="1"/>
          </p:cNvSpPr>
          <p:nvPr>
            <p:ph type="sldNum" sz="quarter" idx="5"/>
          </p:nvPr>
        </p:nvSpPr>
        <p:spPr/>
        <p:txBody>
          <a:bodyPr/>
          <a:lstStyle/>
          <a:p>
            <a:fld id="{A2343ED6-1763-4EE2-9C7C-8C155F96236F}" type="slidenum">
              <a:rPr lang="en-US" smtClean="0"/>
              <a:t>7</a:t>
            </a:fld>
            <a:endParaRPr lang="en-US"/>
          </a:p>
        </p:txBody>
      </p:sp>
    </p:spTree>
    <p:extLst>
      <p:ext uri="{BB962C8B-B14F-4D97-AF65-F5344CB8AC3E}">
        <p14:creationId xmlns:p14="http://schemas.microsoft.com/office/powerpoint/2010/main" val="3237759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DCE5A-4CFD-B0E0-1287-EEF56623E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3ADFD-5A22-5825-3950-620B89801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6CCDE-90A7-2A15-0DBB-91AB0FE9E585}"/>
              </a:ext>
            </a:extLst>
          </p:cNvPr>
          <p:cNvSpPr>
            <a:spLocks noGrp="1"/>
          </p:cNvSpPr>
          <p:nvPr>
            <p:ph type="body" idx="1"/>
          </p:nvPr>
        </p:nvSpPr>
        <p:spPr/>
        <p:txBody>
          <a:bodyPr/>
          <a:lstStyle/>
          <a:p>
            <a:r>
              <a:rPr lang="en-US" dirty="0"/>
              <a:t>Summary of Paul’s 2</a:t>
            </a:r>
            <a:r>
              <a:rPr lang="en-US" baseline="30000" dirty="0"/>
              <a:t>nd</a:t>
            </a:r>
            <a:r>
              <a:rPr lang="en-US" dirty="0"/>
              <a:t> Journey (through Athens); today’s lesson will see Paul in Corinth</a:t>
            </a:r>
          </a:p>
        </p:txBody>
      </p:sp>
      <p:sp>
        <p:nvSpPr>
          <p:cNvPr id="4" name="Slide Number Placeholder 3">
            <a:extLst>
              <a:ext uri="{FF2B5EF4-FFF2-40B4-BE49-F238E27FC236}">
                <a16:creationId xmlns:a16="http://schemas.microsoft.com/office/drawing/2014/main" id="{4D7CDBD4-E908-59BC-2A8C-721B7E4B46AF}"/>
              </a:ext>
            </a:extLst>
          </p:cNvPr>
          <p:cNvSpPr>
            <a:spLocks noGrp="1"/>
          </p:cNvSpPr>
          <p:nvPr>
            <p:ph type="sldNum" sz="quarter" idx="5"/>
          </p:nvPr>
        </p:nvSpPr>
        <p:spPr/>
        <p:txBody>
          <a:bodyPr/>
          <a:lstStyle/>
          <a:p>
            <a:fld id="{A2343ED6-1763-4EE2-9C7C-8C155F96236F}" type="slidenum">
              <a:rPr lang="en-US" smtClean="0"/>
              <a:t>8</a:t>
            </a:fld>
            <a:endParaRPr lang="en-US"/>
          </a:p>
        </p:txBody>
      </p:sp>
    </p:spTree>
    <p:extLst>
      <p:ext uri="{BB962C8B-B14F-4D97-AF65-F5344CB8AC3E}">
        <p14:creationId xmlns:p14="http://schemas.microsoft.com/office/powerpoint/2010/main" val="166815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A407E-AB74-1F37-1D28-8BBF623CF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C3980-04A0-1772-002D-796CE8E57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D57C2-31D9-11FB-2AED-2E02328E21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735CD9-25A6-F957-7F22-52430D46C75A}"/>
              </a:ext>
            </a:extLst>
          </p:cNvPr>
          <p:cNvSpPr>
            <a:spLocks noGrp="1"/>
          </p:cNvSpPr>
          <p:nvPr>
            <p:ph type="sldNum" sz="quarter" idx="5"/>
          </p:nvPr>
        </p:nvSpPr>
        <p:spPr/>
        <p:txBody>
          <a:bodyPr/>
          <a:lstStyle/>
          <a:p>
            <a:fld id="{A2343ED6-1763-4EE2-9C7C-8C155F96236F}" type="slidenum">
              <a:rPr lang="en-US" smtClean="0"/>
              <a:t>9</a:t>
            </a:fld>
            <a:endParaRPr lang="en-US"/>
          </a:p>
        </p:txBody>
      </p:sp>
    </p:spTree>
    <p:extLst>
      <p:ext uri="{BB962C8B-B14F-4D97-AF65-F5344CB8AC3E}">
        <p14:creationId xmlns:p14="http://schemas.microsoft.com/office/powerpoint/2010/main" val="235789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2113-10DF-A51A-E7CD-D9FF29266B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F48DF3-2146-5C68-D183-EB98592BE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9EE9AD-944E-CB25-B360-C180D8C715F0}"/>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F9E1F7AD-6B81-3386-0C3B-D13B3673B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92E06-A412-5ED3-5588-9C2EC3A079C4}"/>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220121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A948-410E-CE48-DBBF-DC06FC7FCD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CF08A6-4497-FEB6-0249-74DF7643CF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9C705-0A13-A9D1-A166-80BBF8213C16}"/>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C4011AA5-8A80-F967-7760-B0D631342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6A1F4-3E58-C6E3-9A93-EDD4C0FBE77A}"/>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41626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84D3E3-7402-5981-E4B8-81E50F792F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17686-B1D8-B0C1-50C6-F32AB9A6A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06BC5-4320-5057-1DBE-4BBE40EE498B}"/>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E9A0D09B-13EE-BE2A-7C36-CC5498D0B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5839A-451F-8F0E-2331-11E4261A0FD5}"/>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340609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2113-10DF-A51A-E7CD-D9FF29266B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F48DF3-2146-5C68-D183-EB98592BE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9EE9AD-944E-CB25-B360-C180D8C715F0}"/>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F9E1F7AD-6B81-3386-0C3B-D13B3673B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92E06-A412-5ED3-5588-9C2EC3A079C4}"/>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3256095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A6789-843B-A92E-9107-C9312A2CF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4309C3-54FC-F9BA-11D1-7D7E2FF73B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9B4CE-2DAD-016F-2B3D-EC539C17C6A3}"/>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0F305DE5-CE0B-4E54-9DF2-C73C702AB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7E75C-A8DD-6516-4B38-A56EFFD2905B}"/>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865025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797F1-F215-981E-B8D0-8FE8B29962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796087-B092-4013-FDAA-F12B8BD6E7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105CC2-7E20-5DBF-11B1-262A1C95931E}"/>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9F4E9CE2-48F2-57EB-3AFF-7313ADC2D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6C188-92DB-0615-6F83-98710A6A3EF6}"/>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3478535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9BE8-E000-AA33-0BAA-9262D14C0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D6B90C-0CED-2EA5-73B6-8BEDF369F6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61D849-9537-917E-89C7-A6C707CC1B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29A74-4A8B-5802-A88B-6176673353D3}"/>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6" name="Footer Placeholder 5">
            <a:extLst>
              <a:ext uri="{FF2B5EF4-FFF2-40B4-BE49-F238E27FC236}">
                <a16:creationId xmlns:a16="http://schemas.microsoft.com/office/drawing/2014/main" id="{24175BAA-46DB-579E-7244-F8537B29BE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A4CA5-5ACF-569B-A5E6-E3FFDB288E07}"/>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2705259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F600-718B-DF11-704E-24E8F39733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884E5F-F959-DD34-7030-5327E24082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8D52C2-766C-39DA-851E-5A1A6C8140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8AC5A-5B69-E7F2-5C33-E2CB60A2A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7060A-2CB9-CA6F-FE90-E8EB3949ED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4B4240-7A53-4A08-2301-843F4A33A6DD}"/>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8" name="Footer Placeholder 7">
            <a:extLst>
              <a:ext uri="{FF2B5EF4-FFF2-40B4-BE49-F238E27FC236}">
                <a16:creationId xmlns:a16="http://schemas.microsoft.com/office/drawing/2014/main" id="{C9B1CD6A-AABC-F931-3C6F-040BFB04F3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83155B-4BE3-D2D3-B2E7-E9A3DBD81A4B}"/>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2943118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2980-48FC-1DC6-0983-45F78A272B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FFFD40-E330-40F5-958F-15FE7C1FC91A}"/>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4" name="Footer Placeholder 3">
            <a:extLst>
              <a:ext uri="{FF2B5EF4-FFF2-40B4-BE49-F238E27FC236}">
                <a16:creationId xmlns:a16="http://schemas.microsoft.com/office/drawing/2014/main" id="{B7B37760-6C78-119B-B239-68A29A1DC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435A84-BC7A-5DEB-DB9E-553BA570F390}"/>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374327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2A95B-6CFD-F0EC-D26A-5BBF8906A83B}"/>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3" name="Footer Placeholder 2">
            <a:extLst>
              <a:ext uri="{FF2B5EF4-FFF2-40B4-BE49-F238E27FC236}">
                <a16:creationId xmlns:a16="http://schemas.microsoft.com/office/drawing/2014/main" id="{F0781905-DA7F-EB20-9F08-26C3A05C51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EF9DF3-5DA1-0282-083B-952C352B1E8B}"/>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2337041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2034E-7D5A-AFC4-4437-F147EE3275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31C8CF-D0EA-7E67-747A-B16DDC75FA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EF31E1-6151-4AF0-7792-53EA314CE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A14C4-B653-3F88-8725-6B8CEB7E849D}"/>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6" name="Footer Placeholder 5">
            <a:extLst>
              <a:ext uri="{FF2B5EF4-FFF2-40B4-BE49-F238E27FC236}">
                <a16:creationId xmlns:a16="http://schemas.microsoft.com/office/drawing/2014/main" id="{05E993A7-6B0E-32AB-4B0A-76FBA923B7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6FF89-8642-658C-2502-539C51573FF9}"/>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4209548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A6789-843B-A92E-9107-C9312A2CF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4309C3-54FC-F9BA-11D1-7D7E2FF73B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9B4CE-2DAD-016F-2B3D-EC539C17C6A3}"/>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0F305DE5-CE0B-4E54-9DF2-C73C702AB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7E75C-A8DD-6516-4B38-A56EFFD2905B}"/>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1997308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B2BE-2BAE-B32D-F879-4EC3D18BCF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BD9DE2-6C13-C716-8805-2187DCF81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BA8A7F-F3CE-0B4F-2E2E-AE7F6B95A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BFC72-8050-E3BC-1A0D-C4120EA0CFEE}"/>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6" name="Footer Placeholder 5">
            <a:extLst>
              <a:ext uri="{FF2B5EF4-FFF2-40B4-BE49-F238E27FC236}">
                <a16:creationId xmlns:a16="http://schemas.microsoft.com/office/drawing/2014/main" id="{A7A93789-11B5-A66A-CD85-71887FF1D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E9F6F-CD25-35C5-2779-331A1251F211}"/>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1653812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A948-410E-CE48-DBBF-DC06FC7FCD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CF08A6-4497-FEB6-0249-74DF7643CF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9C705-0A13-A9D1-A166-80BBF8213C16}"/>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C4011AA5-8A80-F967-7760-B0D631342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6A1F4-3E58-C6E3-9A93-EDD4C0FBE77A}"/>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191862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84D3E3-7402-5981-E4B8-81E50F792F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17686-B1D8-B0C1-50C6-F32AB9A6A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06BC5-4320-5057-1DBE-4BBE40EE498B}"/>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E9A0D09B-13EE-BE2A-7C36-CC5498D0B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5839A-451F-8F0E-2331-11E4261A0FD5}"/>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3274065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8CE6-E4CF-A075-EDA3-FA36D140F7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A89159-9256-531A-EDC8-791E79689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E1E6EF-5744-F989-DADE-C55DA4026FC0}"/>
              </a:ext>
            </a:extLst>
          </p:cNvPr>
          <p:cNvSpPr>
            <a:spLocks noGrp="1"/>
          </p:cNvSpPr>
          <p:nvPr>
            <p:ph type="dt" sz="half" idx="10"/>
          </p:nvPr>
        </p:nvSpPr>
        <p:spPr/>
        <p:txBody>
          <a:bodyPr/>
          <a:lstStyle/>
          <a:p>
            <a:fld id="{4EE053C8-6D43-4DA4-8DBF-C8E48D743FE0}" type="datetimeFigureOut">
              <a:rPr lang="en-US" smtClean="0"/>
              <a:t>11/22/2025</a:t>
            </a:fld>
            <a:endParaRPr lang="en-US"/>
          </a:p>
        </p:txBody>
      </p:sp>
      <p:sp>
        <p:nvSpPr>
          <p:cNvPr id="5" name="Footer Placeholder 4">
            <a:extLst>
              <a:ext uri="{FF2B5EF4-FFF2-40B4-BE49-F238E27FC236}">
                <a16:creationId xmlns:a16="http://schemas.microsoft.com/office/drawing/2014/main" id="{D0A16C3C-626D-F27E-B143-38B5213F9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C1675-DBEA-DEED-7E38-6B981075480A}"/>
              </a:ext>
            </a:extLst>
          </p:cNvPr>
          <p:cNvSpPr>
            <a:spLocks noGrp="1"/>
          </p:cNvSpPr>
          <p:nvPr>
            <p:ph type="sldNum" sz="quarter" idx="12"/>
          </p:nvPr>
        </p:nvSpPr>
        <p:spPr/>
        <p:txBody>
          <a:bodyPr/>
          <a:lstStyle/>
          <a:p>
            <a:fld id="{40B7714E-8E84-4FEE-B8BD-A2E89240885E}" type="slidenum">
              <a:rPr lang="en-US" smtClean="0"/>
              <a:t>‹#›</a:t>
            </a:fld>
            <a:endParaRPr lang="en-US"/>
          </a:p>
        </p:txBody>
      </p:sp>
    </p:spTree>
    <p:extLst>
      <p:ext uri="{BB962C8B-B14F-4D97-AF65-F5344CB8AC3E}">
        <p14:creationId xmlns:p14="http://schemas.microsoft.com/office/powerpoint/2010/main" val="3662282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B9A1-5A32-C4C8-C512-EA147629B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B1BED-6D7D-7192-1A27-0CE33BAE9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DA3AD-7632-70EA-5E17-32A2E0DA5AE2}"/>
              </a:ext>
            </a:extLst>
          </p:cNvPr>
          <p:cNvSpPr>
            <a:spLocks noGrp="1"/>
          </p:cNvSpPr>
          <p:nvPr>
            <p:ph type="dt" sz="half" idx="10"/>
          </p:nvPr>
        </p:nvSpPr>
        <p:spPr/>
        <p:txBody>
          <a:bodyPr/>
          <a:lstStyle/>
          <a:p>
            <a:fld id="{4EE053C8-6D43-4DA4-8DBF-C8E48D743FE0}" type="datetimeFigureOut">
              <a:rPr lang="en-US" smtClean="0"/>
              <a:t>11/22/2025</a:t>
            </a:fld>
            <a:endParaRPr lang="en-US"/>
          </a:p>
        </p:txBody>
      </p:sp>
      <p:sp>
        <p:nvSpPr>
          <p:cNvPr id="5" name="Footer Placeholder 4">
            <a:extLst>
              <a:ext uri="{FF2B5EF4-FFF2-40B4-BE49-F238E27FC236}">
                <a16:creationId xmlns:a16="http://schemas.microsoft.com/office/drawing/2014/main" id="{4371C982-01CD-CB02-A2AD-FF3E01570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3CCCC-30CA-6C2A-448F-843D4AD4251B}"/>
              </a:ext>
            </a:extLst>
          </p:cNvPr>
          <p:cNvSpPr>
            <a:spLocks noGrp="1"/>
          </p:cNvSpPr>
          <p:nvPr>
            <p:ph type="sldNum" sz="quarter" idx="12"/>
          </p:nvPr>
        </p:nvSpPr>
        <p:spPr/>
        <p:txBody>
          <a:bodyPr/>
          <a:lstStyle/>
          <a:p>
            <a:fld id="{40B7714E-8E84-4FEE-B8BD-A2E89240885E}" type="slidenum">
              <a:rPr lang="en-US" smtClean="0"/>
              <a:t>‹#›</a:t>
            </a:fld>
            <a:endParaRPr lang="en-US"/>
          </a:p>
        </p:txBody>
      </p:sp>
    </p:spTree>
    <p:extLst>
      <p:ext uri="{BB962C8B-B14F-4D97-AF65-F5344CB8AC3E}">
        <p14:creationId xmlns:p14="http://schemas.microsoft.com/office/powerpoint/2010/main" val="2501765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C941-CC07-A2B9-8579-5CE102BEAC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ED1F87-8941-5C75-6FC4-925269904F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19580E-4690-2747-99DF-DDE29D4D121F}"/>
              </a:ext>
            </a:extLst>
          </p:cNvPr>
          <p:cNvSpPr>
            <a:spLocks noGrp="1"/>
          </p:cNvSpPr>
          <p:nvPr>
            <p:ph type="dt" sz="half" idx="10"/>
          </p:nvPr>
        </p:nvSpPr>
        <p:spPr/>
        <p:txBody>
          <a:bodyPr/>
          <a:lstStyle/>
          <a:p>
            <a:fld id="{4EE053C8-6D43-4DA4-8DBF-C8E48D743FE0}" type="datetimeFigureOut">
              <a:rPr lang="en-US" smtClean="0"/>
              <a:t>11/22/2025</a:t>
            </a:fld>
            <a:endParaRPr lang="en-US"/>
          </a:p>
        </p:txBody>
      </p:sp>
      <p:sp>
        <p:nvSpPr>
          <p:cNvPr id="5" name="Footer Placeholder 4">
            <a:extLst>
              <a:ext uri="{FF2B5EF4-FFF2-40B4-BE49-F238E27FC236}">
                <a16:creationId xmlns:a16="http://schemas.microsoft.com/office/drawing/2014/main" id="{6DA5DE39-47BC-EB91-2F1F-81131A8B9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6E9F7-893E-BFC9-6A30-3FE474E7550B}"/>
              </a:ext>
            </a:extLst>
          </p:cNvPr>
          <p:cNvSpPr>
            <a:spLocks noGrp="1"/>
          </p:cNvSpPr>
          <p:nvPr>
            <p:ph type="sldNum" sz="quarter" idx="12"/>
          </p:nvPr>
        </p:nvSpPr>
        <p:spPr/>
        <p:txBody>
          <a:bodyPr/>
          <a:lstStyle/>
          <a:p>
            <a:fld id="{40B7714E-8E84-4FEE-B8BD-A2E89240885E}" type="slidenum">
              <a:rPr lang="en-US" smtClean="0"/>
              <a:t>‹#›</a:t>
            </a:fld>
            <a:endParaRPr lang="en-US"/>
          </a:p>
        </p:txBody>
      </p:sp>
    </p:spTree>
    <p:extLst>
      <p:ext uri="{BB962C8B-B14F-4D97-AF65-F5344CB8AC3E}">
        <p14:creationId xmlns:p14="http://schemas.microsoft.com/office/powerpoint/2010/main" val="2569104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6F37-C104-4D6C-95C1-666B7062AD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41B447-B7A6-6185-8EC5-744D3ECCF1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1D32E5-5203-C229-B820-26C60BC87F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6090E5-12A9-DC12-D900-C10B69E941CC}"/>
              </a:ext>
            </a:extLst>
          </p:cNvPr>
          <p:cNvSpPr>
            <a:spLocks noGrp="1"/>
          </p:cNvSpPr>
          <p:nvPr>
            <p:ph type="dt" sz="half" idx="10"/>
          </p:nvPr>
        </p:nvSpPr>
        <p:spPr/>
        <p:txBody>
          <a:bodyPr/>
          <a:lstStyle/>
          <a:p>
            <a:fld id="{4EE053C8-6D43-4DA4-8DBF-C8E48D743FE0}" type="datetimeFigureOut">
              <a:rPr lang="en-US" smtClean="0"/>
              <a:t>11/22/2025</a:t>
            </a:fld>
            <a:endParaRPr lang="en-US"/>
          </a:p>
        </p:txBody>
      </p:sp>
      <p:sp>
        <p:nvSpPr>
          <p:cNvPr id="6" name="Footer Placeholder 5">
            <a:extLst>
              <a:ext uri="{FF2B5EF4-FFF2-40B4-BE49-F238E27FC236}">
                <a16:creationId xmlns:a16="http://schemas.microsoft.com/office/drawing/2014/main" id="{095E66BE-62EA-E858-6A3A-80B559553E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0B0017-0011-2201-420F-AC75D086C765}"/>
              </a:ext>
            </a:extLst>
          </p:cNvPr>
          <p:cNvSpPr>
            <a:spLocks noGrp="1"/>
          </p:cNvSpPr>
          <p:nvPr>
            <p:ph type="sldNum" sz="quarter" idx="12"/>
          </p:nvPr>
        </p:nvSpPr>
        <p:spPr/>
        <p:txBody>
          <a:bodyPr/>
          <a:lstStyle/>
          <a:p>
            <a:fld id="{40B7714E-8E84-4FEE-B8BD-A2E89240885E}" type="slidenum">
              <a:rPr lang="en-US" smtClean="0"/>
              <a:t>‹#›</a:t>
            </a:fld>
            <a:endParaRPr lang="en-US"/>
          </a:p>
        </p:txBody>
      </p:sp>
    </p:spTree>
    <p:extLst>
      <p:ext uri="{BB962C8B-B14F-4D97-AF65-F5344CB8AC3E}">
        <p14:creationId xmlns:p14="http://schemas.microsoft.com/office/powerpoint/2010/main" val="3713532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4634-BCEA-4405-DBB0-18D5758C77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3F6D5C-2613-0318-EC89-7C300A1B37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2CFE59-0FA7-9E3B-98CB-EB5F1B34A3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0C820D-A203-DF55-E377-9F9878409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829F5-5066-F38E-1665-7D05613EB3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E839A5-8907-CD13-21F2-C95CA6E6192D}"/>
              </a:ext>
            </a:extLst>
          </p:cNvPr>
          <p:cNvSpPr>
            <a:spLocks noGrp="1"/>
          </p:cNvSpPr>
          <p:nvPr>
            <p:ph type="dt" sz="half" idx="10"/>
          </p:nvPr>
        </p:nvSpPr>
        <p:spPr/>
        <p:txBody>
          <a:bodyPr/>
          <a:lstStyle/>
          <a:p>
            <a:fld id="{4EE053C8-6D43-4DA4-8DBF-C8E48D743FE0}" type="datetimeFigureOut">
              <a:rPr lang="en-US" smtClean="0"/>
              <a:t>11/22/2025</a:t>
            </a:fld>
            <a:endParaRPr lang="en-US"/>
          </a:p>
        </p:txBody>
      </p:sp>
      <p:sp>
        <p:nvSpPr>
          <p:cNvPr id="8" name="Footer Placeholder 7">
            <a:extLst>
              <a:ext uri="{FF2B5EF4-FFF2-40B4-BE49-F238E27FC236}">
                <a16:creationId xmlns:a16="http://schemas.microsoft.com/office/drawing/2014/main" id="{1AFAE4E8-E465-C21A-1822-2733F072C4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3D12EE-D557-9438-FA6E-13DC4A2BC26D}"/>
              </a:ext>
            </a:extLst>
          </p:cNvPr>
          <p:cNvSpPr>
            <a:spLocks noGrp="1"/>
          </p:cNvSpPr>
          <p:nvPr>
            <p:ph type="sldNum" sz="quarter" idx="12"/>
          </p:nvPr>
        </p:nvSpPr>
        <p:spPr/>
        <p:txBody>
          <a:bodyPr/>
          <a:lstStyle/>
          <a:p>
            <a:fld id="{40B7714E-8E84-4FEE-B8BD-A2E89240885E}" type="slidenum">
              <a:rPr lang="en-US" smtClean="0"/>
              <a:t>‹#›</a:t>
            </a:fld>
            <a:endParaRPr lang="en-US"/>
          </a:p>
        </p:txBody>
      </p:sp>
    </p:spTree>
    <p:extLst>
      <p:ext uri="{BB962C8B-B14F-4D97-AF65-F5344CB8AC3E}">
        <p14:creationId xmlns:p14="http://schemas.microsoft.com/office/powerpoint/2010/main" val="2934094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3130-AAD1-6A54-F760-48E5148568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D43A16-C0BD-9F4B-0E19-13554C638F8C}"/>
              </a:ext>
            </a:extLst>
          </p:cNvPr>
          <p:cNvSpPr>
            <a:spLocks noGrp="1"/>
          </p:cNvSpPr>
          <p:nvPr>
            <p:ph type="dt" sz="half" idx="10"/>
          </p:nvPr>
        </p:nvSpPr>
        <p:spPr/>
        <p:txBody>
          <a:bodyPr/>
          <a:lstStyle/>
          <a:p>
            <a:fld id="{4EE053C8-6D43-4DA4-8DBF-C8E48D743FE0}" type="datetimeFigureOut">
              <a:rPr lang="en-US" smtClean="0"/>
              <a:t>11/22/2025</a:t>
            </a:fld>
            <a:endParaRPr lang="en-US"/>
          </a:p>
        </p:txBody>
      </p:sp>
      <p:sp>
        <p:nvSpPr>
          <p:cNvPr id="4" name="Footer Placeholder 3">
            <a:extLst>
              <a:ext uri="{FF2B5EF4-FFF2-40B4-BE49-F238E27FC236}">
                <a16:creationId xmlns:a16="http://schemas.microsoft.com/office/drawing/2014/main" id="{EEEC7ACE-65FA-422E-490E-C34B9DE936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913E8B-E934-F151-E7A9-5BE3C25967FE}"/>
              </a:ext>
            </a:extLst>
          </p:cNvPr>
          <p:cNvSpPr>
            <a:spLocks noGrp="1"/>
          </p:cNvSpPr>
          <p:nvPr>
            <p:ph type="sldNum" sz="quarter" idx="12"/>
          </p:nvPr>
        </p:nvSpPr>
        <p:spPr/>
        <p:txBody>
          <a:bodyPr/>
          <a:lstStyle/>
          <a:p>
            <a:fld id="{40B7714E-8E84-4FEE-B8BD-A2E89240885E}" type="slidenum">
              <a:rPr lang="en-US" smtClean="0"/>
              <a:t>‹#›</a:t>
            </a:fld>
            <a:endParaRPr lang="en-US"/>
          </a:p>
        </p:txBody>
      </p:sp>
    </p:spTree>
    <p:extLst>
      <p:ext uri="{BB962C8B-B14F-4D97-AF65-F5344CB8AC3E}">
        <p14:creationId xmlns:p14="http://schemas.microsoft.com/office/powerpoint/2010/main" val="3324861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73D079-2754-763B-BDD8-087B6A0E2A78}"/>
              </a:ext>
            </a:extLst>
          </p:cNvPr>
          <p:cNvSpPr>
            <a:spLocks noGrp="1"/>
          </p:cNvSpPr>
          <p:nvPr>
            <p:ph type="dt" sz="half" idx="10"/>
          </p:nvPr>
        </p:nvSpPr>
        <p:spPr/>
        <p:txBody>
          <a:bodyPr/>
          <a:lstStyle/>
          <a:p>
            <a:fld id="{4EE053C8-6D43-4DA4-8DBF-C8E48D743FE0}" type="datetimeFigureOut">
              <a:rPr lang="en-US" smtClean="0"/>
              <a:t>11/22/2025</a:t>
            </a:fld>
            <a:endParaRPr lang="en-US"/>
          </a:p>
        </p:txBody>
      </p:sp>
      <p:sp>
        <p:nvSpPr>
          <p:cNvPr id="3" name="Footer Placeholder 2">
            <a:extLst>
              <a:ext uri="{FF2B5EF4-FFF2-40B4-BE49-F238E27FC236}">
                <a16:creationId xmlns:a16="http://schemas.microsoft.com/office/drawing/2014/main" id="{21594B59-0422-DACA-F1EB-67F80960CA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7B77F6-DA50-CA60-E7FD-E7E7F4841850}"/>
              </a:ext>
            </a:extLst>
          </p:cNvPr>
          <p:cNvSpPr>
            <a:spLocks noGrp="1"/>
          </p:cNvSpPr>
          <p:nvPr>
            <p:ph type="sldNum" sz="quarter" idx="12"/>
          </p:nvPr>
        </p:nvSpPr>
        <p:spPr/>
        <p:txBody>
          <a:bodyPr/>
          <a:lstStyle/>
          <a:p>
            <a:fld id="{40B7714E-8E84-4FEE-B8BD-A2E89240885E}" type="slidenum">
              <a:rPr lang="en-US" smtClean="0"/>
              <a:t>‹#›</a:t>
            </a:fld>
            <a:endParaRPr lang="en-US"/>
          </a:p>
        </p:txBody>
      </p:sp>
    </p:spTree>
    <p:extLst>
      <p:ext uri="{BB962C8B-B14F-4D97-AF65-F5344CB8AC3E}">
        <p14:creationId xmlns:p14="http://schemas.microsoft.com/office/powerpoint/2010/main" val="239212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797F1-F215-981E-B8D0-8FE8B29962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796087-B092-4013-FDAA-F12B8BD6E7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105CC2-7E20-5DBF-11B1-262A1C95931E}"/>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9F4E9CE2-48F2-57EB-3AFF-7313ADC2D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6C188-92DB-0615-6F83-98710A6A3EF6}"/>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1094417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CDEC-C205-AB4B-B763-90F5C7BFB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41F2B-4595-AA46-C876-05E529F6A9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1ACDC8-62DA-DA20-B4F3-11151326A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8064AA-0DDC-63C4-7BD0-6979FFC75EC0}"/>
              </a:ext>
            </a:extLst>
          </p:cNvPr>
          <p:cNvSpPr>
            <a:spLocks noGrp="1"/>
          </p:cNvSpPr>
          <p:nvPr>
            <p:ph type="dt" sz="half" idx="10"/>
          </p:nvPr>
        </p:nvSpPr>
        <p:spPr/>
        <p:txBody>
          <a:bodyPr/>
          <a:lstStyle/>
          <a:p>
            <a:fld id="{4EE053C8-6D43-4DA4-8DBF-C8E48D743FE0}" type="datetimeFigureOut">
              <a:rPr lang="en-US" smtClean="0"/>
              <a:t>11/22/2025</a:t>
            </a:fld>
            <a:endParaRPr lang="en-US"/>
          </a:p>
        </p:txBody>
      </p:sp>
      <p:sp>
        <p:nvSpPr>
          <p:cNvPr id="6" name="Footer Placeholder 5">
            <a:extLst>
              <a:ext uri="{FF2B5EF4-FFF2-40B4-BE49-F238E27FC236}">
                <a16:creationId xmlns:a16="http://schemas.microsoft.com/office/drawing/2014/main" id="{13C6E491-0C0E-A345-6A5F-B8AA4CFF23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4DD5A-B7EE-52EE-27BA-B5221631DD07}"/>
              </a:ext>
            </a:extLst>
          </p:cNvPr>
          <p:cNvSpPr>
            <a:spLocks noGrp="1"/>
          </p:cNvSpPr>
          <p:nvPr>
            <p:ph type="sldNum" sz="quarter" idx="12"/>
          </p:nvPr>
        </p:nvSpPr>
        <p:spPr/>
        <p:txBody>
          <a:bodyPr/>
          <a:lstStyle/>
          <a:p>
            <a:fld id="{40B7714E-8E84-4FEE-B8BD-A2E89240885E}" type="slidenum">
              <a:rPr lang="en-US" smtClean="0"/>
              <a:t>‹#›</a:t>
            </a:fld>
            <a:endParaRPr lang="en-US"/>
          </a:p>
        </p:txBody>
      </p:sp>
    </p:spTree>
    <p:extLst>
      <p:ext uri="{BB962C8B-B14F-4D97-AF65-F5344CB8AC3E}">
        <p14:creationId xmlns:p14="http://schemas.microsoft.com/office/powerpoint/2010/main" val="2942295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F8D8-65BF-670F-8B16-A4FB1DBD7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9E2A9B-BA8B-ABE5-1406-53882FA01C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043C1F-055F-7301-43AB-4112D633F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54BFF-2DD6-CFC8-7599-222F3EA76284}"/>
              </a:ext>
            </a:extLst>
          </p:cNvPr>
          <p:cNvSpPr>
            <a:spLocks noGrp="1"/>
          </p:cNvSpPr>
          <p:nvPr>
            <p:ph type="dt" sz="half" idx="10"/>
          </p:nvPr>
        </p:nvSpPr>
        <p:spPr/>
        <p:txBody>
          <a:bodyPr/>
          <a:lstStyle/>
          <a:p>
            <a:fld id="{4EE053C8-6D43-4DA4-8DBF-C8E48D743FE0}" type="datetimeFigureOut">
              <a:rPr lang="en-US" smtClean="0"/>
              <a:t>11/22/2025</a:t>
            </a:fld>
            <a:endParaRPr lang="en-US"/>
          </a:p>
        </p:txBody>
      </p:sp>
      <p:sp>
        <p:nvSpPr>
          <p:cNvPr id="6" name="Footer Placeholder 5">
            <a:extLst>
              <a:ext uri="{FF2B5EF4-FFF2-40B4-BE49-F238E27FC236}">
                <a16:creationId xmlns:a16="http://schemas.microsoft.com/office/drawing/2014/main" id="{C8B9E9F4-BB34-2439-CBBD-8B5692A8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DE27C-9E52-ED8B-D23F-F9084859D2CC}"/>
              </a:ext>
            </a:extLst>
          </p:cNvPr>
          <p:cNvSpPr>
            <a:spLocks noGrp="1"/>
          </p:cNvSpPr>
          <p:nvPr>
            <p:ph type="sldNum" sz="quarter" idx="12"/>
          </p:nvPr>
        </p:nvSpPr>
        <p:spPr/>
        <p:txBody>
          <a:bodyPr/>
          <a:lstStyle/>
          <a:p>
            <a:fld id="{40B7714E-8E84-4FEE-B8BD-A2E89240885E}" type="slidenum">
              <a:rPr lang="en-US" smtClean="0"/>
              <a:t>‹#›</a:t>
            </a:fld>
            <a:endParaRPr lang="en-US"/>
          </a:p>
        </p:txBody>
      </p:sp>
    </p:spTree>
    <p:extLst>
      <p:ext uri="{BB962C8B-B14F-4D97-AF65-F5344CB8AC3E}">
        <p14:creationId xmlns:p14="http://schemas.microsoft.com/office/powerpoint/2010/main" val="3684686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0076-BD46-8C96-61E2-90F39E3EA9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CED0B3-7218-88BA-8801-EF7ABD139C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318CB-4A13-8B3F-D776-962D5E7B5412}"/>
              </a:ext>
            </a:extLst>
          </p:cNvPr>
          <p:cNvSpPr>
            <a:spLocks noGrp="1"/>
          </p:cNvSpPr>
          <p:nvPr>
            <p:ph type="dt" sz="half" idx="10"/>
          </p:nvPr>
        </p:nvSpPr>
        <p:spPr/>
        <p:txBody>
          <a:bodyPr/>
          <a:lstStyle/>
          <a:p>
            <a:fld id="{4EE053C8-6D43-4DA4-8DBF-C8E48D743FE0}" type="datetimeFigureOut">
              <a:rPr lang="en-US" smtClean="0"/>
              <a:t>11/22/2025</a:t>
            </a:fld>
            <a:endParaRPr lang="en-US"/>
          </a:p>
        </p:txBody>
      </p:sp>
      <p:sp>
        <p:nvSpPr>
          <p:cNvPr id="5" name="Footer Placeholder 4">
            <a:extLst>
              <a:ext uri="{FF2B5EF4-FFF2-40B4-BE49-F238E27FC236}">
                <a16:creationId xmlns:a16="http://schemas.microsoft.com/office/drawing/2014/main" id="{5CEF3A72-2876-B1F1-9598-15664AA9C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845B4-63B1-FC1B-88B9-2DA3690EE64E}"/>
              </a:ext>
            </a:extLst>
          </p:cNvPr>
          <p:cNvSpPr>
            <a:spLocks noGrp="1"/>
          </p:cNvSpPr>
          <p:nvPr>
            <p:ph type="sldNum" sz="quarter" idx="12"/>
          </p:nvPr>
        </p:nvSpPr>
        <p:spPr/>
        <p:txBody>
          <a:bodyPr/>
          <a:lstStyle/>
          <a:p>
            <a:fld id="{40B7714E-8E84-4FEE-B8BD-A2E89240885E}" type="slidenum">
              <a:rPr lang="en-US" smtClean="0"/>
              <a:t>‹#›</a:t>
            </a:fld>
            <a:endParaRPr lang="en-US"/>
          </a:p>
        </p:txBody>
      </p:sp>
    </p:spTree>
    <p:extLst>
      <p:ext uri="{BB962C8B-B14F-4D97-AF65-F5344CB8AC3E}">
        <p14:creationId xmlns:p14="http://schemas.microsoft.com/office/powerpoint/2010/main" val="3288491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EBA954-AF0E-2D47-E6F2-5DA010E9FC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3909FF-6AB1-18BF-4DE8-362816A8E1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D54BA0-D8D4-27B2-AEC9-2807C8272F05}"/>
              </a:ext>
            </a:extLst>
          </p:cNvPr>
          <p:cNvSpPr>
            <a:spLocks noGrp="1"/>
          </p:cNvSpPr>
          <p:nvPr>
            <p:ph type="dt" sz="half" idx="10"/>
          </p:nvPr>
        </p:nvSpPr>
        <p:spPr/>
        <p:txBody>
          <a:bodyPr/>
          <a:lstStyle/>
          <a:p>
            <a:fld id="{4EE053C8-6D43-4DA4-8DBF-C8E48D743FE0}" type="datetimeFigureOut">
              <a:rPr lang="en-US" smtClean="0"/>
              <a:t>11/22/2025</a:t>
            </a:fld>
            <a:endParaRPr lang="en-US"/>
          </a:p>
        </p:txBody>
      </p:sp>
      <p:sp>
        <p:nvSpPr>
          <p:cNvPr id="5" name="Footer Placeholder 4">
            <a:extLst>
              <a:ext uri="{FF2B5EF4-FFF2-40B4-BE49-F238E27FC236}">
                <a16:creationId xmlns:a16="http://schemas.microsoft.com/office/drawing/2014/main" id="{CB8B5017-E895-40B8-1B63-9480E32B2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92641-C0EC-E389-E1E0-7B93A93429B2}"/>
              </a:ext>
            </a:extLst>
          </p:cNvPr>
          <p:cNvSpPr>
            <a:spLocks noGrp="1"/>
          </p:cNvSpPr>
          <p:nvPr>
            <p:ph type="sldNum" sz="quarter" idx="12"/>
          </p:nvPr>
        </p:nvSpPr>
        <p:spPr/>
        <p:txBody>
          <a:bodyPr/>
          <a:lstStyle/>
          <a:p>
            <a:fld id="{40B7714E-8E84-4FEE-B8BD-A2E89240885E}" type="slidenum">
              <a:rPr lang="en-US" smtClean="0"/>
              <a:t>‹#›</a:t>
            </a:fld>
            <a:endParaRPr lang="en-US"/>
          </a:p>
        </p:txBody>
      </p:sp>
    </p:spTree>
    <p:extLst>
      <p:ext uri="{BB962C8B-B14F-4D97-AF65-F5344CB8AC3E}">
        <p14:creationId xmlns:p14="http://schemas.microsoft.com/office/powerpoint/2010/main" val="398900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9BE8-E000-AA33-0BAA-9262D14C0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D6B90C-0CED-2EA5-73B6-8BEDF369F6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61D849-9537-917E-89C7-A6C707CC1B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29A74-4A8B-5802-A88B-6176673353D3}"/>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6" name="Footer Placeholder 5">
            <a:extLst>
              <a:ext uri="{FF2B5EF4-FFF2-40B4-BE49-F238E27FC236}">
                <a16:creationId xmlns:a16="http://schemas.microsoft.com/office/drawing/2014/main" id="{24175BAA-46DB-579E-7244-F8537B29BE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A4CA5-5ACF-569B-A5E6-E3FFDB288E07}"/>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3678729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F600-718B-DF11-704E-24E8F39733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884E5F-F959-DD34-7030-5327E24082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8D52C2-766C-39DA-851E-5A1A6C8140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8AC5A-5B69-E7F2-5C33-E2CB60A2A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7060A-2CB9-CA6F-FE90-E8EB3949ED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4B4240-7A53-4A08-2301-843F4A33A6DD}"/>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8" name="Footer Placeholder 7">
            <a:extLst>
              <a:ext uri="{FF2B5EF4-FFF2-40B4-BE49-F238E27FC236}">
                <a16:creationId xmlns:a16="http://schemas.microsoft.com/office/drawing/2014/main" id="{C9B1CD6A-AABC-F931-3C6F-040BFB04F3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83155B-4BE3-D2D3-B2E7-E9A3DBD81A4B}"/>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254005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2980-48FC-1DC6-0983-45F78A272B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FFFD40-E330-40F5-958F-15FE7C1FC91A}"/>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4" name="Footer Placeholder 3">
            <a:extLst>
              <a:ext uri="{FF2B5EF4-FFF2-40B4-BE49-F238E27FC236}">
                <a16:creationId xmlns:a16="http://schemas.microsoft.com/office/drawing/2014/main" id="{B7B37760-6C78-119B-B239-68A29A1DC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435A84-BC7A-5DEB-DB9E-553BA570F390}"/>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3922644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2A95B-6CFD-F0EC-D26A-5BBF8906A83B}"/>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3" name="Footer Placeholder 2">
            <a:extLst>
              <a:ext uri="{FF2B5EF4-FFF2-40B4-BE49-F238E27FC236}">
                <a16:creationId xmlns:a16="http://schemas.microsoft.com/office/drawing/2014/main" id="{F0781905-DA7F-EB20-9F08-26C3A05C51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EF9DF3-5DA1-0282-083B-952C352B1E8B}"/>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4130312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2034E-7D5A-AFC4-4437-F147EE3275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31C8CF-D0EA-7E67-747A-B16DDC75FA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EF31E1-6151-4AF0-7792-53EA314CE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A14C4-B653-3F88-8725-6B8CEB7E849D}"/>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6" name="Footer Placeholder 5">
            <a:extLst>
              <a:ext uri="{FF2B5EF4-FFF2-40B4-BE49-F238E27FC236}">
                <a16:creationId xmlns:a16="http://schemas.microsoft.com/office/drawing/2014/main" id="{05E993A7-6B0E-32AB-4B0A-76FBA923B7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6FF89-8642-658C-2502-539C51573FF9}"/>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718018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B2BE-2BAE-B32D-F879-4EC3D18BCF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BD9DE2-6C13-C716-8805-2187DCF81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BA8A7F-F3CE-0B4F-2E2E-AE7F6B95A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BFC72-8050-E3BC-1A0D-C4120EA0CFEE}"/>
              </a:ext>
            </a:extLst>
          </p:cNvPr>
          <p:cNvSpPr>
            <a:spLocks noGrp="1"/>
          </p:cNvSpPr>
          <p:nvPr>
            <p:ph type="dt" sz="half" idx="10"/>
          </p:nvPr>
        </p:nvSpPr>
        <p:spPr/>
        <p:txBody>
          <a:bodyPr/>
          <a:lstStyle/>
          <a:p>
            <a:fld id="{39927636-4E22-47BC-A866-ED9986B9E74A}" type="datetimeFigureOut">
              <a:rPr lang="en-US" smtClean="0"/>
              <a:t>11/22/2025</a:t>
            </a:fld>
            <a:endParaRPr lang="en-US"/>
          </a:p>
        </p:txBody>
      </p:sp>
      <p:sp>
        <p:nvSpPr>
          <p:cNvPr id="6" name="Footer Placeholder 5">
            <a:extLst>
              <a:ext uri="{FF2B5EF4-FFF2-40B4-BE49-F238E27FC236}">
                <a16:creationId xmlns:a16="http://schemas.microsoft.com/office/drawing/2014/main" id="{A7A93789-11B5-A66A-CD85-71887FF1D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E9F6F-CD25-35C5-2779-331A1251F211}"/>
              </a:ext>
            </a:extLst>
          </p:cNvPr>
          <p:cNvSpPr>
            <a:spLocks noGrp="1"/>
          </p:cNvSpPr>
          <p:nvPr>
            <p:ph type="sldNum" sz="quarter" idx="12"/>
          </p:nvPr>
        </p:nvSpPr>
        <p:spPr/>
        <p:txBody>
          <a:bodyPr/>
          <a:lstStyle/>
          <a:p>
            <a:fld id="{7CA228B1-1FED-45D8-9AA9-890E1A2EA544}" type="slidenum">
              <a:rPr lang="en-US" smtClean="0"/>
              <a:t>‹#›</a:t>
            </a:fld>
            <a:endParaRPr lang="en-US"/>
          </a:p>
        </p:txBody>
      </p:sp>
    </p:spTree>
    <p:extLst>
      <p:ext uri="{BB962C8B-B14F-4D97-AF65-F5344CB8AC3E}">
        <p14:creationId xmlns:p14="http://schemas.microsoft.com/office/powerpoint/2010/main" val="350843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07901-68A4-0A51-09A7-28066F9A06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BF42F-E9D3-128A-BE86-DE008E413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FB576-87E8-1F3D-FCC0-CF6A8948A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D636C286-758D-B1B6-D7D3-DBCB837E70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4B5EDEC-AD21-5081-928E-62CCEC48BB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A228B1-1FED-45D8-9AA9-890E1A2EA544}" type="slidenum">
              <a:rPr lang="en-US" smtClean="0"/>
              <a:t>‹#›</a:t>
            </a:fld>
            <a:endParaRPr lang="en-US"/>
          </a:p>
        </p:txBody>
      </p:sp>
    </p:spTree>
    <p:extLst>
      <p:ext uri="{BB962C8B-B14F-4D97-AF65-F5344CB8AC3E}">
        <p14:creationId xmlns:p14="http://schemas.microsoft.com/office/powerpoint/2010/main" val="1382937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07901-68A4-0A51-09A7-28066F9A06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BF42F-E9D3-128A-BE86-DE008E413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FB576-87E8-1F3D-FCC0-CF6A8948A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927636-4E22-47BC-A866-ED9986B9E74A}" type="datetimeFigureOut">
              <a:rPr lang="en-US" smtClean="0"/>
              <a:t>11/22/2025</a:t>
            </a:fld>
            <a:endParaRPr lang="en-US"/>
          </a:p>
        </p:txBody>
      </p:sp>
      <p:sp>
        <p:nvSpPr>
          <p:cNvPr id="5" name="Footer Placeholder 4">
            <a:extLst>
              <a:ext uri="{FF2B5EF4-FFF2-40B4-BE49-F238E27FC236}">
                <a16:creationId xmlns:a16="http://schemas.microsoft.com/office/drawing/2014/main" id="{D636C286-758D-B1B6-D7D3-DBCB837E70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4B5EDEC-AD21-5081-928E-62CCEC48BB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A228B1-1FED-45D8-9AA9-890E1A2EA544}" type="slidenum">
              <a:rPr lang="en-US" smtClean="0"/>
              <a:t>‹#›</a:t>
            </a:fld>
            <a:endParaRPr lang="en-US"/>
          </a:p>
        </p:txBody>
      </p:sp>
    </p:spTree>
    <p:extLst>
      <p:ext uri="{BB962C8B-B14F-4D97-AF65-F5344CB8AC3E}">
        <p14:creationId xmlns:p14="http://schemas.microsoft.com/office/powerpoint/2010/main" val="2376123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44A153-4A41-EDE1-AD7B-442AC352CE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13217-E4BB-CCF1-73B2-9FF2C34C35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0FAFC-05C2-3841-7AED-80005DB32C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E053C8-6D43-4DA4-8DBF-C8E48D743FE0}" type="datetimeFigureOut">
              <a:rPr lang="en-US" smtClean="0"/>
              <a:t>11/22/2025</a:t>
            </a:fld>
            <a:endParaRPr lang="en-US"/>
          </a:p>
        </p:txBody>
      </p:sp>
      <p:sp>
        <p:nvSpPr>
          <p:cNvPr id="5" name="Footer Placeholder 4">
            <a:extLst>
              <a:ext uri="{FF2B5EF4-FFF2-40B4-BE49-F238E27FC236}">
                <a16:creationId xmlns:a16="http://schemas.microsoft.com/office/drawing/2014/main" id="{2F3B1064-14D9-607E-BD5A-B18B41EBF1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FF3582B-E3D8-79D2-8565-8E67166F47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B7714E-8E84-4FEE-B8BD-A2E89240885E}" type="slidenum">
              <a:rPr lang="en-US" smtClean="0"/>
              <a:t>‹#›</a:t>
            </a:fld>
            <a:endParaRPr lang="en-US"/>
          </a:p>
        </p:txBody>
      </p:sp>
    </p:spTree>
    <p:extLst>
      <p:ext uri="{BB962C8B-B14F-4D97-AF65-F5344CB8AC3E}">
        <p14:creationId xmlns:p14="http://schemas.microsoft.com/office/powerpoint/2010/main" val="1091994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4BF2A92A-FC49-1785-A329-36F797941FBA}"/>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2" name="Picture 1" descr="A close up of an open book&#10;&#10;AI-generated content may be incorrect.">
            <a:extLst>
              <a:ext uri="{FF2B5EF4-FFF2-40B4-BE49-F238E27FC236}">
                <a16:creationId xmlns:a16="http://schemas.microsoft.com/office/drawing/2014/main" id="{7C6B511A-6311-4417-D6A3-786184638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151" y="0"/>
            <a:ext cx="7284117" cy="4629939"/>
          </a:xfrm>
          <a:prstGeom prst="rect">
            <a:avLst/>
          </a:prstGeom>
          <a:effectLst>
            <a:softEdge rad="330200"/>
          </a:effectLst>
        </p:spPr>
      </p:pic>
      <p:sp>
        <p:nvSpPr>
          <p:cNvPr id="3" name="TextBox 2">
            <a:extLst>
              <a:ext uri="{FF2B5EF4-FFF2-40B4-BE49-F238E27FC236}">
                <a16:creationId xmlns:a16="http://schemas.microsoft.com/office/drawing/2014/main" id="{93086D49-46CC-88DC-F1DD-0B1E02DD807F}"/>
              </a:ext>
            </a:extLst>
          </p:cNvPr>
          <p:cNvSpPr txBox="1"/>
          <p:nvPr/>
        </p:nvSpPr>
        <p:spPr>
          <a:xfrm>
            <a:off x="2470264" y="4474541"/>
            <a:ext cx="7429890" cy="1969770"/>
          </a:xfrm>
          <a:prstGeom prst="rect">
            <a:avLst/>
          </a:prstGeom>
          <a:noFill/>
        </p:spPr>
        <p:txBody>
          <a:bodyPr wrap="square" rtlCol="0">
            <a:spAutoFit/>
          </a:bodyPr>
          <a:lstStyle/>
          <a:p>
            <a:pPr algn="ctr"/>
            <a:r>
              <a:rPr lang="en-US" sz="5500" i="1" dirty="0">
                <a:solidFill>
                  <a:schemeClr val="bg1"/>
                </a:solidFill>
              </a:rPr>
              <a:t>Go Tell The Good News</a:t>
            </a:r>
            <a:endParaRPr lang="en-US" sz="1200" i="1" dirty="0">
              <a:solidFill>
                <a:schemeClr val="bg1"/>
              </a:solidFill>
            </a:endParaRPr>
          </a:p>
          <a:p>
            <a:pPr algn="ctr"/>
            <a:endParaRPr lang="en-US" sz="1200" i="1" dirty="0">
              <a:solidFill>
                <a:schemeClr val="bg1"/>
              </a:solidFill>
            </a:endParaRPr>
          </a:p>
          <a:p>
            <a:pPr algn="ctr"/>
            <a:r>
              <a:rPr lang="en-US" sz="5500" dirty="0">
                <a:solidFill>
                  <a:schemeClr val="bg1"/>
                </a:solidFill>
              </a:rPr>
              <a:t>Acts – Part II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22F52067-0FAC-BA2F-2049-4A6EC0DAFBFF}"/>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118DFF42-CB06-8F3E-F0D9-3D2582988A04}"/>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2" name="Picture 1" descr="A close up of an open book&#10;&#10;AI-generated content may be incorrect.">
            <a:extLst>
              <a:ext uri="{FF2B5EF4-FFF2-40B4-BE49-F238E27FC236}">
                <a16:creationId xmlns:a16="http://schemas.microsoft.com/office/drawing/2014/main" id="{62CBD67C-F2DE-EC8A-09E6-0A2CAEA26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3E45083E-8324-A217-DCAB-D18E4E3A2CFF}"/>
              </a:ext>
            </a:extLst>
          </p:cNvPr>
          <p:cNvSpPr txBox="1"/>
          <p:nvPr/>
        </p:nvSpPr>
        <p:spPr>
          <a:xfrm>
            <a:off x="962534" y="1645379"/>
            <a:ext cx="10594160" cy="4154984"/>
          </a:xfrm>
          <a:prstGeom prst="rect">
            <a:avLst/>
          </a:prstGeom>
          <a:noFill/>
        </p:spPr>
        <p:txBody>
          <a:bodyPr wrap="square" rtlCol="0">
            <a:spAutoFit/>
          </a:bodyPr>
          <a:lstStyle/>
          <a:p>
            <a:r>
              <a:rPr lang="en-US" sz="4400" dirty="0">
                <a:solidFill>
                  <a:schemeClr val="bg1"/>
                </a:solidFill>
              </a:rPr>
              <a:t>Acts 1:8</a:t>
            </a:r>
          </a:p>
          <a:p>
            <a:r>
              <a:rPr lang="en-US" sz="4400" i="1" dirty="0">
                <a:solidFill>
                  <a:schemeClr val="bg1"/>
                </a:solidFill>
              </a:rPr>
              <a:t>“But you shall receive power when the Holy Spirit has come upon you; </a:t>
            </a:r>
            <a:r>
              <a:rPr lang="en-US" sz="4400" b="1" i="1" dirty="0">
                <a:solidFill>
                  <a:schemeClr val="bg1"/>
                </a:solidFill>
              </a:rPr>
              <a:t>and you shall be witnesses to Me in Jerusalem, and in all Judea and Samaria, and to the end of the earth.”</a:t>
            </a:r>
          </a:p>
        </p:txBody>
      </p:sp>
      <p:sp>
        <p:nvSpPr>
          <p:cNvPr id="6" name="TextBox 5">
            <a:extLst>
              <a:ext uri="{FF2B5EF4-FFF2-40B4-BE49-F238E27FC236}">
                <a16:creationId xmlns:a16="http://schemas.microsoft.com/office/drawing/2014/main" id="{DE9C0E09-5EFA-D627-B98B-F72E1FCEEBC4}"/>
              </a:ext>
            </a:extLst>
          </p:cNvPr>
          <p:cNvSpPr txBox="1"/>
          <p:nvPr/>
        </p:nvSpPr>
        <p:spPr>
          <a:xfrm>
            <a:off x="903383" y="407624"/>
            <a:ext cx="9970265" cy="830997"/>
          </a:xfrm>
          <a:prstGeom prst="rect">
            <a:avLst/>
          </a:prstGeom>
          <a:noFill/>
        </p:spPr>
        <p:txBody>
          <a:bodyPr wrap="square" rtlCol="0">
            <a:spAutoFit/>
          </a:bodyPr>
          <a:lstStyle/>
          <a:p>
            <a:r>
              <a:rPr lang="en-US" sz="4800" b="1" dirty="0">
                <a:solidFill>
                  <a:schemeClr val="bg1"/>
                </a:solidFill>
              </a:rPr>
              <a:t>Theme verse </a:t>
            </a:r>
          </a:p>
        </p:txBody>
      </p:sp>
      <p:cxnSp>
        <p:nvCxnSpPr>
          <p:cNvPr id="8" name="Straight Connector 7">
            <a:extLst>
              <a:ext uri="{FF2B5EF4-FFF2-40B4-BE49-F238E27FC236}">
                <a16:creationId xmlns:a16="http://schemas.microsoft.com/office/drawing/2014/main" id="{7B5493E1-B83D-27A9-AB88-75C987A33EB1}"/>
              </a:ext>
            </a:extLst>
          </p:cNvPr>
          <p:cNvCxnSpPr>
            <a:cxnSpLocks/>
          </p:cNvCxnSpPr>
          <p:nvPr/>
        </p:nvCxnSpPr>
        <p:spPr>
          <a:xfrm>
            <a:off x="6096000" y="4320490"/>
            <a:ext cx="3068782" cy="0"/>
          </a:xfrm>
          <a:prstGeom prst="line">
            <a:avLst/>
          </a:prstGeom>
          <a:ln w="762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0E08456-F898-A295-AA61-048D5E5AB78A}"/>
              </a:ext>
            </a:extLst>
          </p:cNvPr>
          <p:cNvCxnSpPr>
            <a:cxnSpLocks/>
          </p:cNvCxnSpPr>
          <p:nvPr/>
        </p:nvCxnSpPr>
        <p:spPr>
          <a:xfrm>
            <a:off x="962534" y="5023691"/>
            <a:ext cx="5573348" cy="0"/>
          </a:xfrm>
          <a:prstGeom prst="line">
            <a:avLst/>
          </a:prstGeom>
          <a:ln w="762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810DE5F-CB98-A3E8-6C8C-613DA746E3F8}"/>
              </a:ext>
            </a:extLst>
          </p:cNvPr>
          <p:cNvCxnSpPr>
            <a:cxnSpLocks/>
          </p:cNvCxnSpPr>
          <p:nvPr/>
        </p:nvCxnSpPr>
        <p:spPr>
          <a:xfrm>
            <a:off x="7969452" y="5023691"/>
            <a:ext cx="3086475" cy="0"/>
          </a:xfrm>
          <a:prstGeom prst="line">
            <a:avLst/>
          </a:prstGeom>
          <a:ln w="762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193D089-AB8F-939D-5666-98639C384023}"/>
              </a:ext>
            </a:extLst>
          </p:cNvPr>
          <p:cNvCxnSpPr>
            <a:cxnSpLocks/>
          </p:cNvCxnSpPr>
          <p:nvPr/>
        </p:nvCxnSpPr>
        <p:spPr>
          <a:xfrm>
            <a:off x="1046603" y="5662669"/>
            <a:ext cx="2268097" cy="0"/>
          </a:xfrm>
          <a:prstGeom prst="line">
            <a:avLst/>
          </a:prstGeom>
          <a:ln w="762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326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2000"/>
                            </p:stCondLst>
                            <p:childTnLst>
                              <p:par>
                                <p:cTn id="13" presetID="22" presetClass="entr" presetSubtype="8" fill="hold"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2750"/>
                            </p:stCondLst>
                            <p:childTnLst>
                              <p:par>
                                <p:cTn id="17" presetID="22" presetClass="entr" presetSubtype="8" fill="hold"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C817D9-F658-B7CE-C9ED-A32DEE965DA1}"/>
              </a:ext>
            </a:extLst>
          </p:cNvPr>
          <p:cNvPicPr>
            <a:picLocks noChangeAspect="1"/>
          </p:cNvPicPr>
          <p:nvPr/>
        </p:nvPicPr>
        <p:blipFill>
          <a:blip r:embed="rId3"/>
          <a:srcRect t="12812" b="6557"/>
          <a:stretch>
            <a:fillRect/>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E3412D2A-FD88-2EAC-5117-CA8C147B56FC}"/>
              </a:ext>
            </a:extLst>
          </p:cNvPr>
          <p:cNvSpPr/>
          <p:nvPr/>
        </p:nvSpPr>
        <p:spPr>
          <a:xfrm>
            <a:off x="3803074" y="1537855"/>
            <a:ext cx="2535382" cy="1693718"/>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857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B4050-2061-153B-4FA0-7E0F192840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2A4E96-C0F0-D31F-2D58-4D51D5D9A007}"/>
              </a:ext>
            </a:extLst>
          </p:cNvPr>
          <p:cNvPicPr>
            <a:picLocks noChangeAspect="1"/>
          </p:cNvPicPr>
          <p:nvPr/>
        </p:nvPicPr>
        <p:blipFill>
          <a:blip r:embed="rId2"/>
          <a:srcRect t="12812" b="6557"/>
          <a:stretch>
            <a:fillRect/>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B1A9ADB5-12E6-1B19-FDA3-FFA83B8DD51B}"/>
              </a:ext>
            </a:extLst>
          </p:cNvPr>
          <p:cNvSpPr/>
          <p:nvPr/>
        </p:nvSpPr>
        <p:spPr>
          <a:xfrm>
            <a:off x="0" y="0"/>
            <a:ext cx="12191980" cy="6856718"/>
          </a:xfrm>
          <a:prstGeom prst="rect">
            <a:avLst/>
          </a:prstGeom>
          <a:solidFill>
            <a:schemeClr val="bg1">
              <a:lumMod val="85000"/>
              <a:alpha val="8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6BAF90E-C120-35AB-2461-AE6F57CE1147}"/>
              </a:ext>
            </a:extLst>
          </p:cNvPr>
          <p:cNvPicPr>
            <a:picLocks noChangeAspect="1"/>
          </p:cNvPicPr>
          <p:nvPr/>
        </p:nvPicPr>
        <p:blipFill>
          <a:blip r:embed="rId3"/>
          <a:stretch>
            <a:fillRect/>
          </a:stretch>
        </p:blipFill>
        <p:spPr>
          <a:xfrm>
            <a:off x="1981190" y="-1282"/>
            <a:ext cx="8229600" cy="6850743"/>
          </a:xfrm>
          <a:prstGeom prst="rect">
            <a:avLst/>
          </a:prstGeom>
        </p:spPr>
      </p:pic>
      <p:sp>
        <p:nvSpPr>
          <p:cNvPr id="5" name="Rectangle: Rounded Corners 4">
            <a:extLst>
              <a:ext uri="{FF2B5EF4-FFF2-40B4-BE49-F238E27FC236}">
                <a16:creationId xmlns:a16="http://schemas.microsoft.com/office/drawing/2014/main" id="{8BBFF338-4D11-4288-1B9D-A4FD7547C6E2}"/>
              </a:ext>
            </a:extLst>
          </p:cNvPr>
          <p:cNvSpPr/>
          <p:nvPr/>
        </p:nvSpPr>
        <p:spPr>
          <a:xfrm>
            <a:off x="5029200" y="2774373"/>
            <a:ext cx="3657600" cy="4075088"/>
          </a:xfrm>
          <a:prstGeom prst="roundRect">
            <a:avLst/>
          </a:prstGeom>
          <a:solidFill>
            <a:schemeClr val="accent2">
              <a:lumMod val="50000"/>
              <a:alpha val="66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i="1" dirty="0"/>
              <a:t>Modern day Greece</a:t>
            </a:r>
          </a:p>
        </p:txBody>
      </p:sp>
    </p:spTree>
    <p:extLst>
      <p:ext uri="{BB962C8B-B14F-4D97-AF65-F5344CB8AC3E}">
        <p14:creationId xmlns:p14="http://schemas.microsoft.com/office/powerpoint/2010/main" val="129800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B17C0-D0F4-2073-3B92-083D49ABD0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10481E-D92B-E320-FB6C-4997B41D6BCD}"/>
              </a:ext>
            </a:extLst>
          </p:cNvPr>
          <p:cNvPicPr>
            <a:picLocks noChangeAspect="1"/>
          </p:cNvPicPr>
          <p:nvPr/>
        </p:nvPicPr>
        <p:blipFill>
          <a:blip r:embed="rId2"/>
          <a:srcRect t="12812" b="6557"/>
          <a:stretch>
            <a:fillRect/>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9D2EF553-1B32-0C42-7E16-95FDEBB112E4}"/>
              </a:ext>
            </a:extLst>
          </p:cNvPr>
          <p:cNvSpPr/>
          <p:nvPr/>
        </p:nvSpPr>
        <p:spPr>
          <a:xfrm>
            <a:off x="0" y="0"/>
            <a:ext cx="12191980" cy="6856718"/>
          </a:xfrm>
          <a:prstGeom prst="rect">
            <a:avLst/>
          </a:prstGeom>
          <a:solidFill>
            <a:schemeClr val="bg1">
              <a:lumMod val="85000"/>
              <a:alpha val="8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D7ABBC-D075-0EDA-A5DC-5B8DA13E2FEA}"/>
              </a:ext>
            </a:extLst>
          </p:cNvPr>
          <p:cNvPicPr>
            <a:picLocks noChangeAspect="1"/>
          </p:cNvPicPr>
          <p:nvPr/>
        </p:nvPicPr>
        <p:blipFill>
          <a:blip r:embed="rId3"/>
          <a:stretch>
            <a:fillRect/>
          </a:stretch>
        </p:blipFill>
        <p:spPr>
          <a:xfrm>
            <a:off x="1981190" y="-1282"/>
            <a:ext cx="8229600" cy="6850743"/>
          </a:xfrm>
          <a:prstGeom prst="rect">
            <a:avLst/>
          </a:prstGeom>
        </p:spPr>
      </p:pic>
      <p:sp>
        <p:nvSpPr>
          <p:cNvPr id="8" name="Rectangle 7">
            <a:extLst>
              <a:ext uri="{FF2B5EF4-FFF2-40B4-BE49-F238E27FC236}">
                <a16:creationId xmlns:a16="http://schemas.microsoft.com/office/drawing/2014/main" id="{42B63A5E-34BC-3494-4EB2-AE731DABC7DC}"/>
              </a:ext>
            </a:extLst>
          </p:cNvPr>
          <p:cNvSpPr/>
          <p:nvPr/>
        </p:nvSpPr>
        <p:spPr>
          <a:xfrm>
            <a:off x="5559136" y="4831773"/>
            <a:ext cx="2961409" cy="1922318"/>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281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38B46-8BC1-02D3-6AE4-07C2A39947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75462B-E081-A9E6-05E5-A73DF1BB7515}"/>
              </a:ext>
            </a:extLst>
          </p:cNvPr>
          <p:cNvPicPr>
            <a:picLocks noChangeAspect="1"/>
          </p:cNvPicPr>
          <p:nvPr/>
        </p:nvPicPr>
        <p:blipFill>
          <a:blip r:embed="rId2"/>
          <a:srcRect t="12812" b="6557"/>
          <a:stretch>
            <a:fillRect/>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7212769D-7F2C-2AAE-E5E8-1FA0DAC259D4}"/>
              </a:ext>
            </a:extLst>
          </p:cNvPr>
          <p:cNvSpPr/>
          <p:nvPr/>
        </p:nvSpPr>
        <p:spPr>
          <a:xfrm>
            <a:off x="0" y="0"/>
            <a:ext cx="12191980" cy="6856718"/>
          </a:xfrm>
          <a:prstGeom prst="rect">
            <a:avLst/>
          </a:prstGeom>
          <a:solidFill>
            <a:schemeClr val="bg1">
              <a:lumMod val="85000"/>
              <a:alpha val="8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1697CF7-61FC-48BF-2EEA-61BD9D312357}"/>
              </a:ext>
            </a:extLst>
          </p:cNvPr>
          <p:cNvPicPr>
            <a:picLocks noChangeAspect="1"/>
          </p:cNvPicPr>
          <p:nvPr/>
        </p:nvPicPr>
        <p:blipFill>
          <a:blip r:embed="rId3"/>
          <a:stretch>
            <a:fillRect/>
          </a:stretch>
        </p:blipFill>
        <p:spPr>
          <a:xfrm>
            <a:off x="1981190" y="-1282"/>
            <a:ext cx="8229600" cy="6850743"/>
          </a:xfrm>
          <a:prstGeom prst="rect">
            <a:avLst/>
          </a:prstGeom>
        </p:spPr>
      </p:pic>
      <p:pic>
        <p:nvPicPr>
          <p:cNvPr id="6" name="Picture 5">
            <a:extLst>
              <a:ext uri="{FF2B5EF4-FFF2-40B4-BE49-F238E27FC236}">
                <a16:creationId xmlns:a16="http://schemas.microsoft.com/office/drawing/2014/main" id="{8462F7EC-DBE9-5B07-2500-2453F4395A50}"/>
              </a:ext>
            </a:extLst>
          </p:cNvPr>
          <p:cNvPicPr>
            <a:picLocks noChangeAspect="1"/>
          </p:cNvPicPr>
          <p:nvPr/>
        </p:nvPicPr>
        <p:blipFill>
          <a:blip r:embed="rId4"/>
          <a:stretch>
            <a:fillRect/>
          </a:stretch>
        </p:blipFill>
        <p:spPr>
          <a:xfrm>
            <a:off x="2481891" y="1564786"/>
            <a:ext cx="7061944" cy="4275831"/>
          </a:xfrm>
          <a:prstGeom prst="rect">
            <a:avLst/>
          </a:prstGeom>
          <a:ln w="104775">
            <a:solidFill>
              <a:srgbClr val="FFC000"/>
            </a:solidFill>
          </a:ln>
        </p:spPr>
      </p:pic>
      <p:sp>
        <p:nvSpPr>
          <p:cNvPr id="2" name="TextBox 1">
            <a:extLst>
              <a:ext uri="{FF2B5EF4-FFF2-40B4-BE49-F238E27FC236}">
                <a16:creationId xmlns:a16="http://schemas.microsoft.com/office/drawing/2014/main" id="{F121C976-7835-3553-570E-31ABA3782B45}"/>
              </a:ext>
            </a:extLst>
          </p:cNvPr>
          <p:cNvSpPr txBox="1"/>
          <p:nvPr/>
        </p:nvSpPr>
        <p:spPr>
          <a:xfrm>
            <a:off x="2874808" y="5144710"/>
            <a:ext cx="6276109" cy="1200329"/>
          </a:xfrm>
          <a:prstGeom prst="rect">
            <a:avLst/>
          </a:prstGeom>
          <a:solidFill>
            <a:schemeClr val="accent2">
              <a:lumMod val="20000"/>
              <a:lumOff val="80000"/>
            </a:schemeClr>
          </a:solidFill>
        </p:spPr>
        <p:txBody>
          <a:bodyPr wrap="square" rtlCol="0">
            <a:spAutoFit/>
          </a:bodyPr>
          <a:lstStyle/>
          <a:p>
            <a:pPr algn="ctr"/>
            <a:r>
              <a:rPr lang="en-US" sz="3600" b="1" dirty="0"/>
              <a:t>Corinth</a:t>
            </a:r>
            <a:r>
              <a:rPr lang="en-US" sz="3600" dirty="0"/>
              <a:t>: about 45 miles west of Athens</a:t>
            </a:r>
          </a:p>
        </p:txBody>
      </p:sp>
    </p:spTree>
    <p:extLst>
      <p:ext uri="{BB962C8B-B14F-4D97-AF65-F5344CB8AC3E}">
        <p14:creationId xmlns:p14="http://schemas.microsoft.com/office/powerpoint/2010/main" val="55600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7301757C-355F-89CC-96DD-6068C4092447}"/>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99C17E03-BCCE-71DC-51AC-6800674FD46F}"/>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2" name="Picture 1" descr="A close up of an open book&#10;&#10;AI-generated content may be incorrect.">
            <a:extLst>
              <a:ext uri="{FF2B5EF4-FFF2-40B4-BE49-F238E27FC236}">
                <a16:creationId xmlns:a16="http://schemas.microsoft.com/office/drawing/2014/main" id="{C4A0CC4B-0985-3B4A-0903-7342DA9AE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235719C5-92C7-1ACD-4FF5-D55471EB474C}"/>
              </a:ext>
            </a:extLst>
          </p:cNvPr>
          <p:cNvSpPr txBox="1"/>
          <p:nvPr/>
        </p:nvSpPr>
        <p:spPr>
          <a:xfrm>
            <a:off x="576944" y="206830"/>
            <a:ext cx="8763000" cy="769441"/>
          </a:xfrm>
          <a:prstGeom prst="rect">
            <a:avLst/>
          </a:prstGeom>
          <a:noFill/>
        </p:spPr>
        <p:txBody>
          <a:bodyPr wrap="square" rtlCol="0">
            <a:spAutoFit/>
          </a:bodyPr>
          <a:lstStyle/>
          <a:p>
            <a:r>
              <a:rPr lang="en-US" sz="4400" b="1" dirty="0">
                <a:solidFill>
                  <a:schemeClr val="bg1"/>
                </a:solidFill>
              </a:rPr>
              <a:t>Corinth:</a:t>
            </a:r>
            <a:endParaRPr lang="en-US" sz="3600" dirty="0">
              <a:solidFill>
                <a:schemeClr val="bg1"/>
              </a:solidFill>
            </a:endParaRPr>
          </a:p>
        </p:txBody>
      </p:sp>
      <p:sp>
        <p:nvSpPr>
          <p:cNvPr id="5" name="TextBox 4">
            <a:extLst>
              <a:ext uri="{FF2B5EF4-FFF2-40B4-BE49-F238E27FC236}">
                <a16:creationId xmlns:a16="http://schemas.microsoft.com/office/drawing/2014/main" id="{46AE2D7A-12A5-CF2F-9920-AAEC7F743CE5}"/>
              </a:ext>
            </a:extLst>
          </p:cNvPr>
          <p:cNvSpPr txBox="1"/>
          <p:nvPr/>
        </p:nvSpPr>
        <p:spPr>
          <a:xfrm>
            <a:off x="576944" y="1183101"/>
            <a:ext cx="11260829" cy="1077218"/>
          </a:xfrm>
          <a:prstGeom prst="rect">
            <a:avLst/>
          </a:prstGeom>
          <a:noFill/>
        </p:spPr>
        <p:txBody>
          <a:bodyPr wrap="square" rtlCol="0">
            <a:spAutoFit/>
          </a:bodyPr>
          <a:lstStyle/>
          <a:p>
            <a:pPr marL="571500" indent="-571500">
              <a:buFont typeface="Arial" panose="020B0604020202020204" pitchFamily="34" charset="0"/>
              <a:buChar char="•"/>
            </a:pPr>
            <a:r>
              <a:rPr lang="en-US" sz="3200" b="1" dirty="0">
                <a:solidFill>
                  <a:schemeClr val="bg1"/>
                </a:solidFill>
              </a:rPr>
              <a:t>Corinth was a large, diverse, and wealthy trade hub known for its cosmopolitan yet morally corrupt culture.</a:t>
            </a:r>
          </a:p>
        </p:txBody>
      </p:sp>
      <p:sp>
        <p:nvSpPr>
          <p:cNvPr id="3" name="TextBox 2">
            <a:extLst>
              <a:ext uri="{FF2B5EF4-FFF2-40B4-BE49-F238E27FC236}">
                <a16:creationId xmlns:a16="http://schemas.microsoft.com/office/drawing/2014/main" id="{89CF0D37-7BAF-DB36-69BF-06377A6C1698}"/>
              </a:ext>
            </a:extLst>
          </p:cNvPr>
          <p:cNvSpPr txBox="1"/>
          <p:nvPr/>
        </p:nvSpPr>
        <p:spPr>
          <a:xfrm>
            <a:off x="576944" y="2412368"/>
            <a:ext cx="11260829" cy="2062103"/>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chemeClr val="bg1"/>
                </a:solidFill>
              </a:rPr>
              <a:t>Geographically:</a:t>
            </a:r>
          </a:p>
          <a:p>
            <a:pPr marL="1028700" lvl="1" indent="-571500">
              <a:buFont typeface="Arial" panose="020B0604020202020204" pitchFamily="34" charset="0"/>
              <a:buChar char="•"/>
            </a:pPr>
            <a:r>
              <a:rPr lang="en-US" sz="3200" dirty="0">
                <a:solidFill>
                  <a:schemeClr val="bg1"/>
                </a:solidFill>
              </a:rPr>
              <a:t>Ancient Corinth was strategically situated on the narrow Isthmus of Corinth, the land bridge connecting the Peloponnese peninsula to mainland Greece. </a:t>
            </a:r>
          </a:p>
        </p:txBody>
      </p:sp>
    </p:spTree>
    <p:extLst>
      <p:ext uri="{BB962C8B-B14F-4D97-AF65-F5344CB8AC3E}">
        <p14:creationId xmlns:p14="http://schemas.microsoft.com/office/powerpoint/2010/main" val="11908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07BB4B8C-2F95-E3F7-846C-5F4711FA1F4E}"/>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64A28200-44A2-7340-DC5B-7484C33CCF65}"/>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2" name="Picture 1" descr="A close up of an open book&#10;&#10;AI-generated content may be incorrect.">
            <a:extLst>
              <a:ext uri="{FF2B5EF4-FFF2-40B4-BE49-F238E27FC236}">
                <a16:creationId xmlns:a16="http://schemas.microsoft.com/office/drawing/2014/main" id="{082BEE9C-5EED-A658-417B-8B9FA8B25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8897C5ED-3CED-9CEA-0715-6E83D416EF3C}"/>
              </a:ext>
            </a:extLst>
          </p:cNvPr>
          <p:cNvSpPr txBox="1"/>
          <p:nvPr/>
        </p:nvSpPr>
        <p:spPr>
          <a:xfrm>
            <a:off x="576944" y="206830"/>
            <a:ext cx="8763000" cy="769441"/>
          </a:xfrm>
          <a:prstGeom prst="rect">
            <a:avLst/>
          </a:prstGeom>
          <a:noFill/>
        </p:spPr>
        <p:txBody>
          <a:bodyPr wrap="square" rtlCol="0">
            <a:spAutoFit/>
          </a:bodyPr>
          <a:lstStyle/>
          <a:p>
            <a:r>
              <a:rPr lang="en-US" sz="4400" b="1" dirty="0">
                <a:solidFill>
                  <a:schemeClr val="bg1"/>
                </a:solidFill>
              </a:rPr>
              <a:t>Corinth:</a:t>
            </a:r>
            <a:endParaRPr lang="en-US" sz="3600" dirty="0">
              <a:solidFill>
                <a:schemeClr val="bg1"/>
              </a:solidFill>
            </a:endParaRPr>
          </a:p>
        </p:txBody>
      </p:sp>
      <p:sp>
        <p:nvSpPr>
          <p:cNvPr id="5" name="TextBox 4">
            <a:extLst>
              <a:ext uri="{FF2B5EF4-FFF2-40B4-BE49-F238E27FC236}">
                <a16:creationId xmlns:a16="http://schemas.microsoft.com/office/drawing/2014/main" id="{FF671D4D-EDAE-D862-FF87-8E67A2CEAD19}"/>
              </a:ext>
            </a:extLst>
          </p:cNvPr>
          <p:cNvSpPr txBox="1"/>
          <p:nvPr/>
        </p:nvSpPr>
        <p:spPr>
          <a:xfrm>
            <a:off x="576944" y="1183101"/>
            <a:ext cx="11260829" cy="1077218"/>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chemeClr val="bg1"/>
                </a:solidFill>
              </a:rPr>
              <a:t>Corinth was a large, diverse, and wealthy trade hub known for its cosmopolitan yet morally corrupt culture.</a:t>
            </a:r>
          </a:p>
        </p:txBody>
      </p:sp>
      <p:sp>
        <p:nvSpPr>
          <p:cNvPr id="3" name="TextBox 2">
            <a:extLst>
              <a:ext uri="{FF2B5EF4-FFF2-40B4-BE49-F238E27FC236}">
                <a16:creationId xmlns:a16="http://schemas.microsoft.com/office/drawing/2014/main" id="{4A222975-A098-D972-F8AC-FB2CA71E3F82}"/>
              </a:ext>
            </a:extLst>
          </p:cNvPr>
          <p:cNvSpPr txBox="1"/>
          <p:nvPr/>
        </p:nvSpPr>
        <p:spPr>
          <a:xfrm>
            <a:off x="576944" y="2412368"/>
            <a:ext cx="11260829" cy="1569660"/>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chemeClr val="bg1"/>
                </a:solidFill>
              </a:rPr>
              <a:t>Ancient Corinth was strategically situated on the narrow Isthmus of Corinth, the land bridge connecting the Peloponnese peninsula to mainland Greece. </a:t>
            </a:r>
          </a:p>
        </p:txBody>
      </p:sp>
      <p:sp>
        <p:nvSpPr>
          <p:cNvPr id="13" name="Rectangle 12">
            <a:extLst>
              <a:ext uri="{FF2B5EF4-FFF2-40B4-BE49-F238E27FC236}">
                <a16:creationId xmlns:a16="http://schemas.microsoft.com/office/drawing/2014/main" id="{7805DC55-91F9-8049-1B44-17377ACC9320}"/>
              </a:ext>
            </a:extLst>
          </p:cNvPr>
          <p:cNvSpPr/>
          <p:nvPr/>
        </p:nvSpPr>
        <p:spPr>
          <a:xfrm>
            <a:off x="0" y="0"/>
            <a:ext cx="12192000" cy="6858000"/>
          </a:xfrm>
          <a:prstGeom prst="rect">
            <a:avLst/>
          </a:prstGeom>
          <a:solidFill>
            <a:schemeClr val="bg1">
              <a:lumMod val="65000"/>
              <a:alpha val="8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AAF26B2-B812-6272-24F1-11B2BDCA2383}"/>
              </a:ext>
            </a:extLst>
          </p:cNvPr>
          <p:cNvPicPr>
            <a:picLocks noChangeAspect="1"/>
          </p:cNvPicPr>
          <p:nvPr/>
        </p:nvPicPr>
        <p:blipFill>
          <a:blip r:embed="rId4"/>
          <a:stretch>
            <a:fillRect/>
          </a:stretch>
        </p:blipFill>
        <p:spPr>
          <a:xfrm>
            <a:off x="3140612" y="518174"/>
            <a:ext cx="5910776" cy="5156725"/>
          </a:xfrm>
          <a:prstGeom prst="rect">
            <a:avLst/>
          </a:prstGeom>
        </p:spPr>
      </p:pic>
      <p:pic>
        <p:nvPicPr>
          <p:cNvPr id="15" name="Picture 14" descr="A map of the middle east&#10;&#10;AI-generated content may be incorrect.">
            <a:extLst>
              <a:ext uri="{FF2B5EF4-FFF2-40B4-BE49-F238E27FC236}">
                <a16:creationId xmlns:a16="http://schemas.microsoft.com/office/drawing/2014/main" id="{25C037E3-89F1-FB9F-918E-A7BA0FFBD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453" y="19572"/>
            <a:ext cx="6669809" cy="6838428"/>
          </a:xfrm>
          <a:prstGeom prst="rect">
            <a:avLst/>
          </a:prstGeom>
        </p:spPr>
      </p:pic>
      <p:sp>
        <p:nvSpPr>
          <p:cNvPr id="16" name="Arrow: Right 15">
            <a:extLst>
              <a:ext uri="{FF2B5EF4-FFF2-40B4-BE49-F238E27FC236}">
                <a16:creationId xmlns:a16="http://schemas.microsoft.com/office/drawing/2014/main" id="{2CBB68DF-6738-34AB-00BF-AC9C0628E924}"/>
              </a:ext>
            </a:extLst>
          </p:cNvPr>
          <p:cNvSpPr/>
          <p:nvPr/>
        </p:nvSpPr>
        <p:spPr>
          <a:xfrm rot="2337892">
            <a:off x="1386035" y="299180"/>
            <a:ext cx="2332774" cy="14248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Trade from the West </a:t>
            </a:r>
          </a:p>
          <a:p>
            <a:pPr algn="ctr"/>
            <a:r>
              <a:rPr lang="en-US" dirty="0"/>
              <a:t>(Iconian Sea)</a:t>
            </a:r>
          </a:p>
        </p:txBody>
      </p:sp>
      <p:sp>
        <p:nvSpPr>
          <p:cNvPr id="17" name="Arrow: Left 16">
            <a:extLst>
              <a:ext uri="{FF2B5EF4-FFF2-40B4-BE49-F238E27FC236}">
                <a16:creationId xmlns:a16="http://schemas.microsoft.com/office/drawing/2014/main" id="{E04D9C5D-F9BD-821D-A202-C40CB607BE2C}"/>
              </a:ext>
            </a:extLst>
          </p:cNvPr>
          <p:cNvSpPr/>
          <p:nvPr/>
        </p:nvSpPr>
        <p:spPr>
          <a:xfrm rot="1643992">
            <a:off x="9200257" y="4687397"/>
            <a:ext cx="2171700" cy="153116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Trade from the East</a:t>
            </a:r>
          </a:p>
          <a:p>
            <a:pPr algn="ctr"/>
            <a:r>
              <a:rPr lang="en-US" dirty="0"/>
              <a:t>(Aegean Sea)</a:t>
            </a:r>
          </a:p>
        </p:txBody>
      </p:sp>
      <p:sp>
        <p:nvSpPr>
          <p:cNvPr id="18" name="Oval 17">
            <a:extLst>
              <a:ext uri="{FF2B5EF4-FFF2-40B4-BE49-F238E27FC236}">
                <a16:creationId xmlns:a16="http://schemas.microsoft.com/office/drawing/2014/main" id="{46058993-B93D-3CE8-046A-05CC9F620F89}"/>
              </a:ext>
            </a:extLst>
          </p:cNvPr>
          <p:cNvSpPr/>
          <p:nvPr/>
        </p:nvSpPr>
        <p:spPr>
          <a:xfrm>
            <a:off x="3574473" y="1721710"/>
            <a:ext cx="2296391" cy="577270"/>
          </a:xfrm>
          <a:prstGeom prst="ellipse">
            <a:avLst/>
          </a:prstGeom>
          <a:no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A1E8809-F7F6-558F-0387-CBD559F28E2F}"/>
              </a:ext>
            </a:extLst>
          </p:cNvPr>
          <p:cNvSpPr/>
          <p:nvPr/>
        </p:nvSpPr>
        <p:spPr>
          <a:xfrm>
            <a:off x="6931670" y="4218523"/>
            <a:ext cx="2296391" cy="577270"/>
          </a:xfrm>
          <a:prstGeom prst="ellipse">
            <a:avLst/>
          </a:prstGeom>
          <a:no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6A2EEEC-43F9-51AE-B153-CEE57262049E}"/>
              </a:ext>
            </a:extLst>
          </p:cNvPr>
          <p:cNvSpPr/>
          <p:nvPr/>
        </p:nvSpPr>
        <p:spPr>
          <a:xfrm>
            <a:off x="4292600" y="3714750"/>
            <a:ext cx="1016000" cy="463777"/>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98D89D65-15CD-82D4-FDCA-D584C3BED389}"/>
              </a:ext>
            </a:extLst>
          </p:cNvPr>
          <p:cNvCxnSpPr>
            <a:cxnSpLocks/>
          </p:cNvCxnSpPr>
          <p:nvPr/>
        </p:nvCxnSpPr>
        <p:spPr>
          <a:xfrm flipV="1">
            <a:off x="5504943" y="4113861"/>
            <a:ext cx="196850" cy="242248"/>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055EB2E-AFCF-4E24-E2A3-0E9411CF9C0B}"/>
              </a:ext>
            </a:extLst>
          </p:cNvPr>
          <p:cNvCxnSpPr>
            <a:cxnSpLocks/>
          </p:cNvCxnSpPr>
          <p:nvPr/>
        </p:nvCxnSpPr>
        <p:spPr>
          <a:xfrm flipH="1" flipV="1">
            <a:off x="5170165" y="3647072"/>
            <a:ext cx="334778" cy="179787"/>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580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875BECB1-FC03-4AD0-4130-2746CB8DCA8A}"/>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B812A7E3-AEF5-9AEF-1AEA-E17F7D2A7F69}"/>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D397E975-F4EB-0310-AE2F-E6CF2874A892}"/>
              </a:ext>
            </a:extLst>
          </p:cNvPr>
          <p:cNvSpPr txBox="1"/>
          <p:nvPr/>
        </p:nvSpPr>
        <p:spPr>
          <a:xfrm>
            <a:off x="576944" y="206830"/>
            <a:ext cx="8763000" cy="769441"/>
          </a:xfrm>
          <a:prstGeom prst="rect">
            <a:avLst/>
          </a:prstGeom>
          <a:noFill/>
        </p:spPr>
        <p:txBody>
          <a:bodyPr wrap="square" rtlCol="0">
            <a:spAutoFit/>
          </a:bodyPr>
          <a:lstStyle/>
          <a:p>
            <a:r>
              <a:rPr lang="en-US" sz="4400" b="1" dirty="0" err="1">
                <a:solidFill>
                  <a:schemeClr val="bg1"/>
                </a:solidFill>
              </a:rPr>
              <a:t>Diolkos</a:t>
            </a:r>
            <a:r>
              <a:rPr lang="en-US" sz="4400" b="1" dirty="0">
                <a:solidFill>
                  <a:schemeClr val="bg1"/>
                </a:solidFill>
              </a:rPr>
              <a:t>:</a:t>
            </a:r>
            <a:endParaRPr lang="en-US" sz="3600" dirty="0">
              <a:solidFill>
                <a:schemeClr val="bg1"/>
              </a:solidFill>
            </a:endParaRPr>
          </a:p>
        </p:txBody>
      </p:sp>
      <p:sp>
        <p:nvSpPr>
          <p:cNvPr id="8" name="TextBox 7">
            <a:extLst>
              <a:ext uri="{FF2B5EF4-FFF2-40B4-BE49-F238E27FC236}">
                <a16:creationId xmlns:a16="http://schemas.microsoft.com/office/drawing/2014/main" id="{F75B193C-D242-E989-16BE-33F6F75C30B9}"/>
              </a:ext>
            </a:extLst>
          </p:cNvPr>
          <p:cNvSpPr txBox="1"/>
          <p:nvPr/>
        </p:nvSpPr>
        <p:spPr>
          <a:xfrm>
            <a:off x="722418" y="976271"/>
            <a:ext cx="11144000" cy="3046988"/>
          </a:xfrm>
          <a:prstGeom prst="rect">
            <a:avLst/>
          </a:prstGeom>
          <a:noFill/>
        </p:spPr>
        <p:txBody>
          <a:bodyPr wrap="square" rtlCol="0">
            <a:spAutoFit/>
          </a:bodyPr>
          <a:lstStyle/>
          <a:p>
            <a:r>
              <a:rPr lang="en-US" sz="3200" dirty="0">
                <a:solidFill>
                  <a:schemeClr val="bg1"/>
                </a:solidFill>
              </a:rPr>
              <a:t>The </a:t>
            </a:r>
            <a:r>
              <a:rPr lang="en-US" sz="3200" dirty="0" err="1">
                <a:solidFill>
                  <a:schemeClr val="bg1"/>
                </a:solidFill>
              </a:rPr>
              <a:t>Diolkos</a:t>
            </a:r>
            <a:r>
              <a:rPr lang="en-US" sz="3200" dirty="0">
                <a:solidFill>
                  <a:schemeClr val="bg1"/>
                </a:solidFill>
              </a:rPr>
              <a:t> was an ancient paved trackway near Corinth, Greece, that allowed boats to be transported overland across the Isthmus of Corinth, avoiding the dangerous circumnavigation of the Peloponnese peninsula. It functioned from around 600 BC until the middle of the 1st century AD, serving both commercial and military purposes.</a:t>
            </a:r>
          </a:p>
        </p:txBody>
      </p:sp>
    </p:spTree>
    <p:extLst>
      <p:ext uri="{BB962C8B-B14F-4D97-AF65-F5344CB8AC3E}">
        <p14:creationId xmlns:p14="http://schemas.microsoft.com/office/powerpoint/2010/main" val="336162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A8444F12-9D7B-3657-FC71-07626D753374}"/>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833BF171-893F-DBD6-A62A-3AAD857D4521}"/>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DE3694EB-00A0-AAE9-7481-7F0D0C99D447}"/>
              </a:ext>
            </a:extLst>
          </p:cNvPr>
          <p:cNvSpPr txBox="1"/>
          <p:nvPr/>
        </p:nvSpPr>
        <p:spPr>
          <a:xfrm>
            <a:off x="576944" y="206830"/>
            <a:ext cx="11382992" cy="769441"/>
          </a:xfrm>
          <a:prstGeom prst="rect">
            <a:avLst/>
          </a:prstGeom>
          <a:noFill/>
        </p:spPr>
        <p:txBody>
          <a:bodyPr wrap="square" rtlCol="0">
            <a:spAutoFit/>
          </a:bodyPr>
          <a:lstStyle/>
          <a:p>
            <a:r>
              <a:rPr lang="en-US" sz="4400" b="1" dirty="0" err="1">
                <a:solidFill>
                  <a:schemeClr val="bg1"/>
                </a:solidFill>
              </a:rPr>
              <a:t>Diolkos</a:t>
            </a:r>
            <a:r>
              <a:rPr lang="en-US" sz="4400" b="1" dirty="0">
                <a:solidFill>
                  <a:schemeClr val="bg1"/>
                </a:solidFill>
              </a:rPr>
              <a:t>: </a:t>
            </a:r>
            <a:r>
              <a:rPr lang="en-US" sz="4400" dirty="0">
                <a:solidFill>
                  <a:schemeClr val="bg1"/>
                </a:solidFill>
              </a:rPr>
              <a:t>built approximately 600 B.C.</a:t>
            </a:r>
            <a:endParaRPr lang="en-US" sz="3600" dirty="0">
              <a:solidFill>
                <a:schemeClr val="bg1"/>
              </a:solidFill>
            </a:endParaRPr>
          </a:p>
        </p:txBody>
      </p:sp>
      <p:pic>
        <p:nvPicPr>
          <p:cNvPr id="6" name="Picture 5">
            <a:extLst>
              <a:ext uri="{FF2B5EF4-FFF2-40B4-BE49-F238E27FC236}">
                <a16:creationId xmlns:a16="http://schemas.microsoft.com/office/drawing/2014/main" id="{03B7D139-5FB7-81CF-EB14-E7A2B3741F2F}"/>
              </a:ext>
            </a:extLst>
          </p:cNvPr>
          <p:cNvPicPr>
            <a:picLocks noChangeAspect="1"/>
          </p:cNvPicPr>
          <p:nvPr/>
        </p:nvPicPr>
        <p:blipFill>
          <a:blip r:embed="rId3"/>
          <a:stretch>
            <a:fillRect/>
          </a:stretch>
        </p:blipFill>
        <p:spPr>
          <a:xfrm>
            <a:off x="348344" y="867715"/>
            <a:ext cx="8078683" cy="5783455"/>
          </a:xfrm>
          <a:prstGeom prst="rect">
            <a:avLst/>
          </a:prstGeom>
        </p:spPr>
      </p:pic>
      <p:pic>
        <p:nvPicPr>
          <p:cNvPr id="4" name="Picture 3">
            <a:extLst>
              <a:ext uri="{FF2B5EF4-FFF2-40B4-BE49-F238E27FC236}">
                <a16:creationId xmlns:a16="http://schemas.microsoft.com/office/drawing/2014/main" id="{BDAD7AE7-63B9-C35C-3231-5C861F4C450A}"/>
              </a:ext>
            </a:extLst>
          </p:cNvPr>
          <p:cNvPicPr>
            <a:picLocks noChangeAspect="1"/>
          </p:cNvPicPr>
          <p:nvPr/>
        </p:nvPicPr>
        <p:blipFill>
          <a:blip r:embed="rId4"/>
          <a:stretch>
            <a:fillRect/>
          </a:stretch>
        </p:blipFill>
        <p:spPr>
          <a:xfrm>
            <a:off x="5371998" y="1637156"/>
            <a:ext cx="6300230" cy="3513590"/>
          </a:xfrm>
          <a:prstGeom prst="rect">
            <a:avLst/>
          </a:prstGeom>
          <a:ln w="47625">
            <a:solidFill>
              <a:schemeClr val="accent1">
                <a:lumMod val="60000"/>
                <a:lumOff val="40000"/>
              </a:schemeClr>
            </a:solidFill>
          </a:ln>
        </p:spPr>
      </p:pic>
    </p:spTree>
    <p:extLst>
      <p:ext uri="{BB962C8B-B14F-4D97-AF65-F5344CB8AC3E}">
        <p14:creationId xmlns:p14="http://schemas.microsoft.com/office/powerpoint/2010/main" val="289401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EA8013C1-0753-6147-1CC8-C23BC9931D7F}"/>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BD8C43AC-4BC6-0337-757A-7BA6764FA3B4}"/>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EE85D88F-C859-73F4-F15A-5889CA25748E}"/>
              </a:ext>
            </a:extLst>
          </p:cNvPr>
          <p:cNvSpPr txBox="1"/>
          <p:nvPr/>
        </p:nvSpPr>
        <p:spPr>
          <a:xfrm>
            <a:off x="576944" y="206830"/>
            <a:ext cx="4275611" cy="769441"/>
          </a:xfrm>
          <a:prstGeom prst="rect">
            <a:avLst/>
          </a:prstGeom>
          <a:noFill/>
        </p:spPr>
        <p:txBody>
          <a:bodyPr wrap="square" rtlCol="0">
            <a:spAutoFit/>
          </a:bodyPr>
          <a:lstStyle/>
          <a:p>
            <a:r>
              <a:rPr lang="en-US" sz="4400" b="1" dirty="0">
                <a:solidFill>
                  <a:schemeClr val="bg1"/>
                </a:solidFill>
              </a:rPr>
              <a:t>Corinth Canal:</a:t>
            </a:r>
            <a:endParaRPr lang="en-US" sz="3600" dirty="0">
              <a:solidFill>
                <a:schemeClr val="bg1"/>
              </a:solidFill>
            </a:endParaRPr>
          </a:p>
        </p:txBody>
      </p:sp>
      <p:pic>
        <p:nvPicPr>
          <p:cNvPr id="4" name="Picture 3">
            <a:extLst>
              <a:ext uri="{FF2B5EF4-FFF2-40B4-BE49-F238E27FC236}">
                <a16:creationId xmlns:a16="http://schemas.microsoft.com/office/drawing/2014/main" id="{9AF3A8AE-565F-4FCF-8700-31CFC4BDB84F}"/>
              </a:ext>
            </a:extLst>
          </p:cNvPr>
          <p:cNvPicPr>
            <a:picLocks noChangeAspect="1"/>
          </p:cNvPicPr>
          <p:nvPr/>
        </p:nvPicPr>
        <p:blipFill>
          <a:blip r:embed="rId3"/>
          <a:stretch>
            <a:fillRect/>
          </a:stretch>
        </p:blipFill>
        <p:spPr>
          <a:xfrm>
            <a:off x="158792" y="1035470"/>
            <a:ext cx="8026813" cy="5683542"/>
          </a:xfrm>
          <a:prstGeom prst="rect">
            <a:avLst/>
          </a:prstGeom>
        </p:spPr>
      </p:pic>
      <p:grpSp>
        <p:nvGrpSpPr>
          <p:cNvPr id="9" name="Group 8">
            <a:extLst>
              <a:ext uri="{FF2B5EF4-FFF2-40B4-BE49-F238E27FC236}">
                <a16:creationId xmlns:a16="http://schemas.microsoft.com/office/drawing/2014/main" id="{FEBB18F4-A1A7-7DF2-4AFC-5E3616A4BF8A}"/>
              </a:ext>
            </a:extLst>
          </p:cNvPr>
          <p:cNvGrpSpPr/>
          <p:nvPr/>
        </p:nvGrpSpPr>
        <p:grpSpPr>
          <a:xfrm>
            <a:off x="5632511" y="1882610"/>
            <a:ext cx="6718281" cy="4297038"/>
            <a:chOff x="5590459" y="1419420"/>
            <a:chExt cx="6718281" cy="4297038"/>
          </a:xfrm>
        </p:grpSpPr>
        <p:pic>
          <p:nvPicPr>
            <p:cNvPr id="7" name="Picture 6">
              <a:extLst>
                <a:ext uri="{FF2B5EF4-FFF2-40B4-BE49-F238E27FC236}">
                  <a16:creationId xmlns:a16="http://schemas.microsoft.com/office/drawing/2014/main" id="{C0341A95-DA49-08A8-3DEF-0AD3506C603C}"/>
                </a:ext>
              </a:extLst>
            </p:cNvPr>
            <p:cNvPicPr>
              <a:picLocks noChangeAspect="1"/>
            </p:cNvPicPr>
            <p:nvPr/>
          </p:nvPicPr>
          <p:blipFill>
            <a:blip r:embed="rId4"/>
            <a:stretch>
              <a:fillRect/>
            </a:stretch>
          </p:blipFill>
          <p:spPr>
            <a:xfrm>
              <a:off x="5590459" y="1419420"/>
              <a:ext cx="6368060" cy="4285189"/>
            </a:xfrm>
            <a:prstGeom prst="rect">
              <a:avLst/>
            </a:prstGeom>
            <a:ln w="47625">
              <a:solidFill>
                <a:schemeClr val="accent2">
                  <a:lumMod val="75000"/>
                </a:schemeClr>
              </a:solidFill>
            </a:ln>
          </p:spPr>
        </p:pic>
        <p:sp>
          <p:nvSpPr>
            <p:cNvPr id="8" name="TextBox 7">
              <a:extLst>
                <a:ext uri="{FF2B5EF4-FFF2-40B4-BE49-F238E27FC236}">
                  <a16:creationId xmlns:a16="http://schemas.microsoft.com/office/drawing/2014/main" id="{350341D5-803A-7791-1AA1-E59C0A676668}"/>
                </a:ext>
              </a:extLst>
            </p:cNvPr>
            <p:cNvSpPr txBox="1"/>
            <p:nvPr/>
          </p:nvSpPr>
          <p:spPr>
            <a:xfrm>
              <a:off x="8713485" y="5408681"/>
              <a:ext cx="3595255" cy="307777"/>
            </a:xfrm>
            <a:prstGeom prst="rect">
              <a:avLst/>
            </a:prstGeom>
            <a:noFill/>
          </p:spPr>
          <p:txBody>
            <a:bodyPr wrap="square" rtlCol="0">
              <a:spAutoFit/>
            </a:bodyPr>
            <a:lstStyle/>
            <a:p>
              <a:r>
                <a:rPr lang="en-US" sz="1400" dirty="0">
                  <a:solidFill>
                    <a:schemeClr val="bg1"/>
                  </a:solidFill>
                </a:rPr>
                <a:t>https://leonmauldin.blog/tag/diolkos/</a:t>
              </a:r>
            </a:p>
          </p:txBody>
        </p:sp>
      </p:grpSp>
      <p:sp>
        <p:nvSpPr>
          <p:cNvPr id="10" name="TextBox 9">
            <a:extLst>
              <a:ext uri="{FF2B5EF4-FFF2-40B4-BE49-F238E27FC236}">
                <a16:creationId xmlns:a16="http://schemas.microsoft.com/office/drawing/2014/main" id="{1CC8DDCC-C6AC-5FF8-27E5-840317CA647C}"/>
              </a:ext>
            </a:extLst>
          </p:cNvPr>
          <p:cNvSpPr txBox="1"/>
          <p:nvPr/>
        </p:nvSpPr>
        <p:spPr>
          <a:xfrm>
            <a:off x="4444404" y="114496"/>
            <a:ext cx="7641195" cy="954107"/>
          </a:xfrm>
          <a:prstGeom prst="rect">
            <a:avLst/>
          </a:prstGeom>
          <a:noFill/>
        </p:spPr>
        <p:txBody>
          <a:bodyPr wrap="square" rtlCol="0">
            <a:spAutoFit/>
          </a:bodyPr>
          <a:lstStyle/>
          <a:p>
            <a:r>
              <a:rPr lang="en-US" sz="2800" dirty="0">
                <a:solidFill>
                  <a:schemeClr val="bg1"/>
                </a:solidFill>
              </a:rPr>
              <a:t>Initiated in 67 A.D. by Nero</a:t>
            </a:r>
          </a:p>
          <a:p>
            <a:r>
              <a:rPr lang="en-US" sz="2800" dirty="0">
                <a:solidFill>
                  <a:schemeClr val="bg1"/>
                </a:solidFill>
              </a:rPr>
              <a:t>Finally completed in 1893</a:t>
            </a:r>
          </a:p>
        </p:txBody>
      </p:sp>
    </p:spTree>
    <p:extLst>
      <p:ext uri="{BB962C8B-B14F-4D97-AF65-F5344CB8AC3E}">
        <p14:creationId xmlns:p14="http://schemas.microsoft.com/office/powerpoint/2010/main" val="325270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95CCB-F251-51C8-E099-2D7E79DE4858}"/>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B315CD3E-4B38-5F33-F4C7-D13498374ED5}"/>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269" name="Text Box 7">
            <a:extLst>
              <a:ext uri="{FF2B5EF4-FFF2-40B4-BE49-F238E27FC236}">
                <a16:creationId xmlns:a16="http://schemas.microsoft.com/office/drawing/2014/main" id="{5D3C5E31-4B9C-0B26-0D4D-2B37FB84019E}"/>
              </a:ext>
            </a:extLst>
          </p:cNvPr>
          <p:cNvSpPr txBox="1">
            <a:spLocks noChangeArrowheads="1"/>
          </p:cNvSpPr>
          <p:nvPr/>
        </p:nvSpPr>
        <p:spPr bwMode="auto">
          <a:xfrm>
            <a:off x="658785" y="249245"/>
            <a:ext cx="5334000" cy="614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tabLst>
                <a:tab pos="339725" algn="l"/>
                <a:tab pos="5746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39725" algn="l"/>
                <a:tab pos="5746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39725" algn="l"/>
                <a:tab pos="5746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39725" algn="l"/>
                <a:tab pos="5746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39725" algn="l"/>
                <a:tab pos="5746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1)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2)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3)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4)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5)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6)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7)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8)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9)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10)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11)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12)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13)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14)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15)	</a:t>
            </a:r>
          </a:p>
        </p:txBody>
      </p:sp>
      <p:sp>
        <p:nvSpPr>
          <p:cNvPr id="11270" name="Text Box 8">
            <a:extLst>
              <a:ext uri="{FF2B5EF4-FFF2-40B4-BE49-F238E27FC236}">
                <a16:creationId xmlns:a16="http://schemas.microsoft.com/office/drawing/2014/main" id="{8FD118C1-801C-00E9-E36C-F69C458AD708}"/>
              </a:ext>
            </a:extLst>
          </p:cNvPr>
          <p:cNvSpPr txBox="1">
            <a:spLocks noChangeArrowheads="1"/>
          </p:cNvSpPr>
          <p:nvPr/>
        </p:nvSpPr>
        <p:spPr bwMode="auto">
          <a:xfrm>
            <a:off x="5970617" y="277195"/>
            <a:ext cx="4876800" cy="53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tabLst>
                <a:tab pos="339725" algn="l"/>
                <a:tab pos="5746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39725" algn="l"/>
                <a:tab pos="5746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39725" algn="l"/>
                <a:tab pos="5746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39725" algn="l"/>
                <a:tab pos="5746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39725" algn="l"/>
                <a:tab pos="5746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10000"/>
              </a:spcAft>
              <a:buClrTx/>
              <a:buSzTx/>
              <a:buFont typeface="Arial" panose="020B0604020202020204" pitchFamily="34" charset="0"/>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16)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17)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18)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19)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20)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21)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22)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23)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24)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25)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26)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27)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28)	</a:t>
            </a:r>
          </a:p>
        </p:txBody>
      </p:sp>
      <p:sp>
        <p:nvSpPr>
          <p:cNvPr id="11271" name="Text Box 10">
            <a:extLst>
              <a:ext uri="{FF2B5EF4-FFF2-40B4-BE49-F238E27FC236}">
                <a16:creationId xmlns:a16="http://schemas.microsoft.com/office/drawing/2014/main" id="{6EA27BF8-072C-14BD-E80E-D571A3F5DBB7}"/>
              </a:ext>
            </a:extLst>
          </p:cNvPr>
          <p:cNvSpPr txBox="1">
            <a:spLocks noChangeArrowheads="1"/>
          </p:cNvSpPr>
          <p:nvPr/>
        </p:nvSpPr>
        <p:spPr bwMode="auto">
          <a:xfrm>
            <a:off x="5625295" y="6341297"/>
            <a:ext cx="63477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1600" b="1"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Alliteration Memory Statements To Help Recall Chapter Content</a:t>
            </a:r>
          </a:p>
        </p:txBody>
      </p:sp>
      <p:grpSp>
        <p:nvGrpSpPr>
          <p:cNvPr id="36" name="Group 35">
            <a:extLst>
              <a:ext uri="{FF2B5EF4-FFF2-40B4-BE49-F238E27FC236}">
                <a16:creationId xmlns:a16="http://schemas.microsoft.com/office/drawing/2014/main" id="{3BFC0B1F-3B35-E4BC-8E62-BB86323885C5}"/>
              </a:ext>
            </a:extLst>
          </p:cNvPr>
          <p:cNvGrpSpPr/>
          <p:nvPr/>
        </p:nvGrpSpPr>
        <p:grpSpPr>
          <a:xfrm>
            <a:off x="9534605" y="4278311"/>
            <a:ext cx="2537793" cy="2054568"/>
            <a:chOff x="9534605" y="4363652"/>
            <a:chExt cx="2537793" cy="2054568"/>
          </a:xfrm>
        </p:grpSpPr>
        <p:sp>
          <p:nvSpPr>
            <p:cNvPr id="6" name="Rectangle: Rounded Corners 5">
              <a:extLst>
                <a:ext uri="{FF2B5EF4-FFF2-40B4-BE49-F238E27FC236}">
                  <a16:creationId xmlns:a16="http://schemas.microsoft.com/office/drawing/2014/main" id="{9B1A6DF2-AE1E-3FF3-1420-6F460BE4CEFB}"/>
                </a:ext>
              </a:extLst>
            </p:cNvPr>
            <p:cNvSpPr/>
            <p:nvPr/>
          </p:nvSpPr>
          <p:spPr>
            <a:xfrm>
              <a:off x="10127850" y="4548844"/>
              <a:ext cx="1805652" cy="170147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8F8B538D-9225-FB08-749B-CF8E68012D07}"/>
                </a:ext>
              </a:extLst>
            </p:cNvPr>
            <p:cNvSpPr/>
            <p:nvPr/>
          </p:nvSpPr>
          <p:spPr>
            <a:xfrm>
              <a:off x="9534605" y="4363652"/>
              <a:ext cx="2128220"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w="9525">
                    <a:solidFill>
                      <a:srgbClr val="FF0000"/>
                    </a:solidFill>
                    <a:prstDash val="solid"/>
                  </a:ln>
                  <a:solidFill>
                    <a:srgbClr val="FF0000"/>
                  </a:solidFill>
                  <a:effectLst>
                    <a:outerShdw blurRad="12700" dist="38100" dir="2700000" algn="tl" rotWithShape="0">
                      <a:srgbClr val="A02B93">
                        <a:lumMod val="60000"/>
                        <a:lumOff val="40000"/>
                      </a:srgbClr>
                    </a:outerShdw>
                  </a:effectLst>
                  <a:uLnTx/>
                  <a:uFillTx/>
                  <a:latin typeface="Aptos" panose="02110004020202020204"/>
                  <a:ea typeface="+mn-ea"/>
                  <a:cs typeface="+mn-cs"/>
                </a:rPr>
                <a:t>A</a:t>
              </a:r>
            </a:p>
          </p:txBody>
        </p:sp>
        <p:sp>
          <p:nvSpPr>
            <p:cNvPr id="8" name="Rectangle 7">
              <a:extLst>
                <a:ext uri="{FF2B5EF4-FFF2-40B4-BE49-F238E27FC236}">
                  <a16:creationId xmlns:a16="http://schemas.microsoft.com/office/drawing/2014/main" id="{56EB4B69-E9F5-9890-2C50-7C50E4015334}"/>
                </a:ext>
              </a:extLst>
            </p:cNvPr>
            <p:cNvSpPr/>
            <p:nvPr/>
          </p:nvSpPr>
          <p:spPr>
            <a:xfrm>
              <a:off x="9691463" y="5094781"/>
              <a:ext cx="2128220"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w="9525">
                    <a:solidFill>
                      <a:srgbClr val="0000FF"/>
                    </a:solidFill>
                    <a:prstDash val="solid"/>
                  </a:ln>
                  <a:solidFill>
                    <a:srgbClr val="0000FF"/>
                  </a:solidFill>
                  <a:effectLst>
                    <a:outerShdw blurRad="12700" dist="38100" dir="2700000" algn="tl" rotWithShape="0">
                      <a:srgbClr val="A02B93">
                        <a:lumMod val="60000"/>
                        <a:lumOff val="40000"/>
                      </a:srgbClr>
                    </a:outerShdw>
                  </a:effectLst>
                  <a:uLnTx/>
                  <a:uFillTx/>
                  <a:latin typeface="Aptos" panose="02110004020202020204"/>
                  <a:ea typeface="+mn-ea"/>
                  <a:cs typeface="+mn-cs"/>
                </a:rPr>
                <a:t>F</a:t>
              </a:r>
            </a:p>
          </p:txBody>
        </p:sp>
        <p:sp>
          <p:nvSpPr>
            <p:cNvPr id="9" name="TextBox 8">
              <a:extLst>
                <a:ext uri="{FF2B5EF4-FFF2-40B4-BE49-F238E27FC236}">
                  <a16:creationId xmlns:a16="http://schemas.microsoft.com/office/drawing/2014/main" id="{E638953C-A259-AF83-EE9F-9C912B42CF97}"/>
                </a:ext>
              </a:extLst>
            </p:cNvPr>
            <p:cNvSpPr txBox="1"/>
            <p:nvPr/>
          </p:nvSpPr>
          <p:spPr>
            <a:xfrm>
              <a:off x="10833916" y="4965536"/>
              <a:ext cx="11111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CTS</a:t>
              </a:r>
            </a:p>
          </p:txBody>
        </p:sp>
        <p:sp>
          <p:nvSpPr>
            <p:cNvPr id="10" name="TextBox 9">
              <a:extLst>
                <a:ext uri="{FF2B5EF4-FFF2-40B4-BE49-F238E27FC236}">
                  <a16:creationId xmlns:a16="http://schemas.microsoft.com/office/drawing/2014/main" id="{26C7931B-45BE-86E0-E149-877F5A860940}"/>
                </a:ext>
              </a:extLst>
            </p:cNvPr>
            <p:cNvSpPr txBox="1"/>
            <p:nvPr/>
          </p:nvSpPr>
          <p:spPr>
            <a:xfrm>
              <a:off x="10662216" y="5696662"/>
              <a:ext cx="14101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ACTS</a:t>
              </a:r>
            </a:p>
          </p:txBody>
        </p:sp>
      </p:grpSp>
      <p:sp>
        <p:nvSpPr>
          <p:cNvPr id="2" name="TextBox 1">
            <a:extLst>
              <a:ext uri="{FF2B5EF4-FFF2-40B4-BE49-F238E27FC236}">
                <a16:creationId xmlns:a16="http://schemas.microsoft.com/office/drawing/2014/main" id="{DCB42712-6CD2-2D4B-87B8-B4FB0C87E60A}"/>
              </a:ext>
            </a:extLst>
          </p:cNvPr>
          <p:cNvSpPr txBox="1"/>
          <p:nvPr/>
        </p:nvSpPr>
        <p:spPr>
          <a:xfrm>
            <a:off x="1206705" y="272318"/>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Ascension &amp; Appointment</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134F1F8-8280-2B66-E367-701F803FB5CA}"/>
              </a:ext>
            </a:extLst>
          </p:cNvPr>
          <p:cNvSpPr txBox="1"/>
          <p:nvPr/>
        </p:nvSpPr>
        <p:spPr>
          <a:xfrm>
            <a:off x="1206705" y="684875"/>
            <a:ext cx="4418590"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Pentecost &amp; Peter’s Preaching</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9116281-023C-E0FA-929C-2407B9FE2CCF}"/>
              </a:ext>
            </a:extLst>
          </p:cNvPr>
          <p:cNvSpPr txBox="1"/>
          <p:nvPr/>
        </p:nvSpPr>
        <p:spPr>
          <a:xfrm>
            <a:off x="1206705" y="1053611"/>
            <a:ext cx="4418590"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Lame Man &amp; Lesson</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8EF382C-2755-B14C-A00A-6FFC33F5DF4A}"/>
              </a:ext>
            </a:extLst>
          </p:cNvPr>
          <p:cNvSpPr txBox="1"/>
          <p:nvPr/>
        </p:nvSpPr>
        <p:spPr>
          <a:xfrm>
            <a:off x="1206705" y="1460881"/>
            <a:ext cx="4551838"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Restrained, Released, &amp; Request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CC27166-EBA0-D074-8000-51DB36536580}"/>
              </a:ext>
            </a:extLst>
          </p:cNvPr>
          <p:cNvSpPr txBox="1"/>
          <p:nvPr/>
        </p:nvSpPr>
        <p:spPr>
          <a:xfrm>
            <a:off x="1206705" y="1873438"/>
            <a:ext cx="4418590"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Deception &amp; Detention</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6009C10C-0629-39CD-9C5C-205213CF9D37}"/>
              </a:ext>
            </a:extLst>
          </p:cNvPr>
          <p:cNvSpPr txBox="1"/>
          <p:nvPr/>
        </p:nvSpPr>
        <p:spPr>
          <a:xfrm>
            <a:off x="1206705" y="2285995"/>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Seven Selected</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47FEE91-9090-EAC9-B911-D9E2807F1D8E}"/>
              </a:ext>
            </a:extLst>
          </p:cNvPr>
          <p:cNvSpPr txBox="1"/>
          <p:nvPr/>
        </p:nvSpPr>
        <p:spPr>
          <a:xfrm>
            <a:off x="1206705" y="2686068"/>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Stephen Stoned</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335CAD5-1BCA-1033-2794-0C1ED4D88D21}"/>
              </a:ext>
            </a:extLst>
          </p:cNvPr>
          <p:cNvSpPr txBox="1"/>
          <p:nvPr/>
        </p:nvSpPr>
        <p:spPr>
          <a:xfrm>
            <a:off x="1206705" y="3098625"/>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Samaria &amp; Salvation</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6DEB300-F842-6B89-D17D-ECDE7496ADCE}"/>
              </a:ext>
            </a:extLst>
          </p:cNvPr>
          <p:cNvSpPr txBox="1"/>
          <p:nvPr/>
        </p:nvSpPr>
        <p:spPr>
          <a:xfrm>
            <a:off x="1206705" y="3485791"/>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Saul Saved &amp; Dorcas Delivered</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4D566F2-3E39-8A08-78B4-C95FCE5E3088}"/>
              </a:ext>
            </a:extLst>
          </p:cNvPr>
          <p:cNvSpPr txBox="1"/>
          <p:nvPr/>
        </p:nvSpPr>
        <p:spPr>
          <a:xfrm>
            <a:off x="1206705" y="3874631"/>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Cornelius Converted</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04AC255-FC26-7648-72C0-4FFEC391AC10}"/>
              </a:ext>
            </a:extLst>
          </p:cNvPr>
          <p:cNvSpPr txBox="1"/>
          <p:nvPr/>
        </p:nvSpPr>
        <p:spPr>
          <a:xfrm>
            <a:off x="1206705" y="4250889"/>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Report &amp; Relief</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D299B483-FD61-8047-C0AA-3F7DD41BF701}"/>
              </a:ext>
            </a:extLst>
          </p:cNvPr>
          <p:cNvSpPr txBox="1"/>
          <p:nvPr/>
        </p:nvSpPr>
        <p:spPr>
          <a:xfrm>
            <a:off x="1206705" y="4663446"/>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Persecution, Peter, &amp; Pride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73FA021-A950-517D-4308-A20C1FB2F718}"/>
              </a:ext>
            </a:extLst>
          </p:cNvPr>
          <p:cNvSpPr txBox="1"/>
          <p:nvPr/>
        </p:nvSpPr>
        <p:spPr>
          <a:xfrm>
            <a:off x="1206705" y="5075778"/>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Antioch to Iconium</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68FC71E4-D780-F04C-9469-D3C824F3AFA7}"/>
              </a:ext>
            </a:extLst>
          </p:cNvPr>
          <p:cNvSpPr txBox="1"/>
          <p:nvPr/>
        </p:nvSpPr>
        <p:spPr>
          <a:xfrm>
            <a:off x="1206705" y="5488335"/>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Iconium to Antioch</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6EE594F-0DE6-A910-A2D3-A57343E4987A}"/>
              </a:ext>
            </a:extLst>
          </p:cNvPr>
          <p:cNvSpPr txBox="1"/>
          <p:nvPr/>
        </p:nvSpPr>
        <p:spPr>
          <a:xfrm>
            <a:off x="1206705" y="5900892"/>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Disagreement &amp; Decision</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A23D7EE5-9D7A-6D41-9D7B-4B3F2FE75475}"/>
              </a:ext>
            </a:extLst>
          </p:cNvPr>
          <p:cNvSpPr txBox="1"/>
          <p:nvPr/>
        </p:nvSpPr>
        <p:spPr>
          <a:xfrm>
            <a:off x="6485737" y="272318"/>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Philippian Prison</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4B145A2D-F040-0E4B-7A6C-E32BE57983D1}"/>
              </a:ext>
            </a:extLst>
          </p:cNvPr>
          <p:cNvSpPr txBox="1"/>
          <p:nvPr/>
        </p:nvSpPr>
        <p:spPr>
          <a:xfrm>
            <a:off x="6485737" y="684875"/>
            <a:ext cx="441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Addressing Athens</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8405AB0-D69A-A050-26E6-7CB9315DB022}"/>
              </a:ext>
            </a:extLst>
          </p:cNvPr>
          <p:cNvSpPr txBox="1"/>
          <p:nvPr/>
        </p:nvSpPr>
        <p:spPr>
          <a:xfrm>
            <a:off x="6485737" y="1077264"/>
            <a:ext cx="4418590"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r>
              <a:rPr lang="en-US" altLang="en-US" dirty="0">
                <a:solidFill>
                  <a:schemeClr val="bg1"/>
                </a:solidFill>
              </a:rPr>
              <a:t>Achaia, Antioch, &amp; Apollos</a:t>
            </a:r>
            <a:endParaRPr lang="en-US" dirty="0">
              <a:solidFill>
                <a:schemeClr val="bg1"/>
              </a:solidFill>
            </a:endParaRPr>
          </a:p>
        </p:txBody>
      </p:sp>
    </p:spTree>
    <p:extLst>
      <p:ext uri="{BB962C8B-B14F-4D97-AF65-F5344CB8AC3E}">
        <p14:creationId xmlns:p14="http://schemas.microsoft.com/office/powerpoint/2010/main" val="349887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81FF7867-EEF3-85DA-BD3F-48CDB05B82E2}"/>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029AC6F4-652B-35A4-AF5F-C389EFB93501}"/>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59EE46D1-779B-F9A9-29B8-246BE4A08C7B}"/>
              </a:ext>
            </a:extLst>
          </p:cNvPr>
          <p:cNvSpPr txBox="1"/>
          <p:nvPr/>
        </p:nvSpPr>
        <p:spPr>
          <a:xfrm>
            <a:off x="576944" y="206830"/>
            <a:ext cx="8763000" cy="769441"/>
          </a:xfrm>
          <a:prstGeom prst="rect">
            <a:avLst/>
          </a:prstGeom>
          <a:noFill/>
        </p:spPr>
        <p:txBody>
          <a:bodyPr wrap="square" rtlCol="0">
            <a:spAutoFit/>
          </a:bodyPr>
          <a:lstStyle/>
          <a:p>
            <a:r>
              <a:rPr lang="en-US" sz="4400" b="1" dirty="0">
                <a:solidFill>
                  <a:schemeClr val="bg1"/>
                </a:solidFill>
              </a:rPr>
              <a:t>Corinth Canal:</a:t>
            </a:r>
            <a:endParaRPr lang="en-US" sz="3600" dirty="0">
              <a:solidFill>
                <a:schemeClr val="bg1"/>
              </a:solidFill>
            </a:endParaRPr>
          </a:p>
        </p:txBody>
      </p:sp>
      <p:pic>
        <p:nvPicPr>
          <p:cNvPr id="5" name="Picture 4">
            <a:extLst>
              <a:ext uri="{FF2B5EF4-FFF2-40B4-BE49-F238E27FC236}">
                <a16:creationId xmlns:a16="http://schemas.microsoft.com/office/drawing/2014/main" id="{0D80EC9F-386F-7E3F-A3A3-76B0AEFFEC5B}"/>
              </a:ext>
            </a:extLst>
          </p:cNvPr>
          <p:cNvPicPr>
            <a:picLocks noChangeAspect="1"/>
          </p:cNvPicPr>
          <p:nvPr/>
        </p:nvPicPr>
        <p:blipFill>
          <a:blip r:embed="rId3"/>
          <a:stretch>
            <a:fillRect/>
          </a:stretch>
        </p:blipFill>
        <p:spPr>
          <a:xfrm>
            <a:off x="437146" y="903342"/>
            <a:ext cx="8809854" cy="5747828"/>
          </a:xfrm>
          <a:prstGeom prst="rect">
            <a:avLst/>
          </a:prstGeom>
        </p:spPr>
      </p:pic>
      <p:sp>
        <p:nvSpPr>
          <p:cNvPr id="6" name="TextBox 5">
            <a:extLst>
              <a:ext uri="{FF2B5EF4-FFF2-40B4-BE49-F238E27FC236}">
                <a16:creationId xmlns:a16="http://schemas.microsoft.com/office/drawing/2014/main" id="{2D0CA141-B875-3821-9ABE-6A81EE58F0CE}"/>
              </a:ext>
            </a:extLst>
          </p:cNvPr>
          <p:cNvSpPr txBox="1"/>
          <p:nvPr/>
        </p:nvSpPr>
        <p:spPr>
          <a:xfrm>
            <a:off x="9247000" y="1537855"/>
            <a:ext cx="2848018" cy="3416320"/>
          </a:xfrm>
          <a:prstGeom prst="rect">
            <a:avLst/>
          </a:prstGeom>
          <a:noFill/>
        </p:spPr>
        <p:txBody>
          <a:bodyPr wrap="square" rtlCol="0">
            <a:spAutoFit/>
          </a:bodyPr>
          <a:lstStyle/>
          <a:p>
            <a:r>
              <a:rPr lang="en-US" dirty="0">
                <a:solidFill>
                  <a:schemeClr val="bg1"/>
                </a:solidFill>
              </a:rPr>
              <a:t>This photograph, taken by an astronaut aboard the International Space Station, shows the straight line of the Corinth Canal as it crosses a narrow isthmus between mainland Greece (right) and the Peloponnese Peninsula.</a:t>
            </a:r>
          </a:p>
          <a:p>
            <a:endParaRPr lang="en-US" dirty="0">
              <a:solidFill>
                <a:schemeClr val="bg1"/>
              </a:solidFill>
            </a:endParaRPr>
          </a:p>
          <a:p>
            <a:r>
              <a:rPr lang="en-US" dirty="0">
                <a:solidFill>
                  <a:schemeClr val="bg1"/>
                </a:solidFill>
              </a:rPr>
              <a:t>NASA/Expedition 51 crew</a:t>
            </a:r>
          </a:p>
        </p:txBody>
      </p:sp>
    </p:spTree>
    <p:extLst>
      <p:ext uri="{BB962C8B-B14F-4D97-AF65-F5344CB8AC3E}">
        <p14:creationId xmlns:p14="http://schemas.microsoft.com/office/powerpoint/2010/main" val="384908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BC965B75-3D32-6802-BEED-24D6E15CFFE2}"/>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C3A7931D-5B3C-B9E5-2DEE-BAD2EBD8A935}"/>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2" name="Picture 1" descr="A close up of an open book&#10;&#10;AI-generated content may be incorrect.">
            <a:extLst>
              <a:ext uri="{FF2B5EF4-FFF2-40B4-BE49-F238E27FC236}">
                <a16:creationId xmlns:a16="http://schemas.microsoft.com/office/drawing/2014/main" id="{ECCD777A-16CD-2145-4F63-8802FD637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229C84B9-4BDF-8D41-46F2-5570A1CD2A60}"/>
              </a:ext>
            </a:extLst>
          </p:cNvPr>
          <p:cNvSpPr txBox="1"/>
          <p:nvPr/>
        </p:nvSpPr>
        <p:spPr>
          <a:xfrm>
            <a:off x="576944" y="206830"/>
            <a:ext cx="8763000" cy="769441"/>
          </a:xfrm>
          <a:prstGeom prst="rect">
            <a:avLst/>
          </a:prstGeom>
          <a:noFill/>
        </p:spPr>
        <p:txBody>
          <a:bodyPr wrap="square" rtlCol="0">
            <a:spAutoFit/>
          </a:bodyPr>
          <a:lstStyle/>
          <a:p>
            <a:r>
              <a:rPr lang="en-US" sz="4400" b="1" dirty="0">
                <a:solidFill>
                  <a:schemeClr val="bg1"/>
                </a:solidFill>
              </a:rPr>
              <a:t>Corinth:</a:t>
            </a:r>
            <a:endParaRPr lang="en-US" sz="3600" dirty="0">
              <a:solidFill>
                <a:schemeClr val="bg1"/>
              </a:solidFill>
            </a:endParaRPr>
          </a:p>
        </p:txBody>
      </p:sp>
      <p:sp>
        <p:nvSpPr>
          <p:cNvPr id="7" name="TextBox 6">
            <a:extLst>
              <a:ext uri="{FF2B5EF4-FFF2-40B4-BE49-F238E27FC236}">
                <a16:creationId xmlns:a16="http://schemas.microsoft.com/office/drawing/2014/main" id="{C829D0A9-809E-C8AF-8B4A-0CE99984AC8D}"/>
              </a:ext>
            </a:extLst>
          </p:cNvPr>
          <p:cNvSpPr txBox="1"/>
          <p:nvPr/>
        </p:nvSpPr>
        <p:spPr>
          <a:xfrm>
            <a:off x="576944" y="976271"/>
            <a:ext cx="11260829" cy="5509200"/>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chemeClr val="bg1"/>
                </a:solidFill>
              </a:rPr>
              <a:t>Historically: </a:t>
            </a:r>
          </a:p>
          <a:p>
            <a:pPr marL="1028700" lvl="1" indent="-571500">
              <a:buFont typeface="Arial" panose="020B0604020202020204" pitchFamily="34" charset="0"/>
              <a:buChar char="•"/>
            </a:pPr>
            <a:r>
              <a:rPr lang="en-US" sz="3200" dirty="0">
                <a:solidFill>
                  <a:schemeClr val="bg1"/>
                </a:solidFill>
              </a:rPr>
              <a:t>Metal tools have been found that reveal occupation during the Early Bronze Age (between 3000 B.C. and 2000 B.C.). </a:t>
            </a:r>
          </a:p>
          <a:p>
            <a:pPr marL="1028700" lvl="1" indent="-571500">
              <a:buFont typeface="Arial" panose="020B0604020202020204" pitchFamily="34" charset="0"/>
              <a:buChar char="•"/>
            </a:pPr>
            <a:r>
              <a:rPr lang="en-US" sz="3200" dirty="0">
                <a:solidFill>
                  <a:schemeClr val="bg1"/>
                </a:solidFill>
              </a:rPr>
              <a:t>350-250 B.C. → Largest and most prosperous city in Greece </a:t>
            </a:r>
          </a:p>
          <a:p>
            <a:pPr marL="1028700" lvl="1" indent="-571500">
              <a:buFont typeface="Arial" panose="020B0604020202020204" pitchFamily="34" charset="0"/>
              <a:buChar char="•"/>
            </a:pPr>
            <a:r>
              <a:rPr lang="en-US" sz="3200" dirty="0">
                <a:solidFill>
                  <a:schemeClr val="bg1"/>
                </a:solidFill>
              </a:rPr>
              <a:t>144 B.C. → Destroyed by L </a:t>
            </a:r>
            <a:r>
              <a:rPr lang="en-US" sz="3200" dirty="0" err="1">
                <a:solidFill>
                  <a:schemeClr val="bg1"/>
                </a:solidFill>
              </a:rPr>
              <a:t>Mummius</a:t>
            </a:r>
            <a:r>
              <a:rPr lang="en-US" sz="3200" dirty="0">
                <a:solidFill>
                  <a:schemeClr val="bg1"/>
                </a:solidFill>
              </a:rPr>
              <a:t>, the Roman consul, who burned the city, killed the men, and sold the women and children into slavery. Desolate for 100 years</a:t>
            </a:r>
          </a:p>
          <a:p>
            <a:pPr marL="1028700" lvl="1" indent="-571500">
              <a:buFont typeface="Arial" panose="020B0604020202020204" pitchFamily="34" charset="0"/>
              <a:buChar char="•"/>
            </a:pPr>
            <a:r>
              <a:rPr lang="en-US" sz="3200" dirty="0">
                <a:solidFill>
                  <a:schemeClr val="bg1"/>
                </a:solidFill>
              </a:rPr>
              <a:t>44 B.C. → rebuilt by Julias Ceasar and quickly became an important city in the Roman Empire</a:t>
            </a:r>
          </a:p>
        </p:txBody>
      </p:sp>
    </p:spTree>
    <p:extLst>
      <p:ext uri="{BB962C8B-B14F-4D97-AF65-F5344CB8AC3E}">
        <p14:creationId xmlns:p14="http://schemas.microsoft.com/office/powerpoint/2010/main" val="181776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C715D4F4-2018-8CC9-0C5D-7D9B7777D85C}"/>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E1F741CA-08AE-DFC8-97AA-DC54EE798EC7}"/>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2" name="Picture 1" descr="A close up of an open book&#10;&#10;AI-generated content may be incorrect.">
            <a:extLst>
              <a:ext uri="{FF2B5EF4-FFF2-40B4-BE49-F238E27FC236}">
                <a16:creationId xmlns:a16="http://schemas.microsoft.com/office/drawing/2014/main" id="{7268F3C5-0E63-576A-C298-497F633B4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959EC4EE-B910-309F-8138-AEA8A57B7A04}"/>
              </a:ext>
            </a:extLst>
          </p:cNvPr>
          <p:cNvSpPr txBox="1"/>
          <p:nvPr/>
        </p:nvSpPr>
        <p:spPr>
          <a:xfrm>
            <a:off x="576944" y="206830"/>
            <a:ext cx="8763000" cy="769441"/>
          </a:xfrm>
          <a:prstGeom prst="rect">
            <a:avLst/>
          </a:prstGeom>
          <a:noFill/>
        </p:spPr>
        <p:txBody>
          <a:bodyPr wrap="square" rtlCol="0">
            <a:spAutoFit/>
          </a:bodyPr>
          <a:lstStyle/>
          <a:p>
            <a:r>
              <a:rPr lang="en-US" sz="4400" b="1" dirty="0">
                <a:solidFill>
                  <a:schemeClr val="bg1"/>
                </a:solidFill>
              </a:rPr>
              <a:t>Corinth:</a:t>
            </a:r>
            <a:endParaRPr lang="en-US" sz="3600" dirty="0">
              <a:solidFill>
                <a:schemeClr val="bg1"/>
              </a:solidFill>
            </a:endParaRPr>
          </a:p>
        </p:txBody>
      </p:sp>
      <p:sp>
        <p:nvSpPr>
          <p:cNvPr id="7" name="TextBox 6">
            <a:extLst>
              <a:ext uri="{FF2B5EF4-FFF2-40B4-BE49-F238E27FC236}">
                <a16:creationId xmlns:a16="http://schemas.microsoft.com/office/drawing/2014/main" id="{E59B9C33-BCF3-40A8-6970-A9A1AEF3967C}"/>
              </a:ext>
            </a:extLst>
          </p:cNvPr>
          <p:cNvSpPr txBox="1"/>
          <p:nvPr/>
        </p:nvSpPr>
        <p:spPr>
          <a:xfrm>
            <a:off x="576944" y="976271"/>
            <a:ext cx="11260829" cy="6001643"/>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chemeClr val="bg1"/>
                </a:solidFill>
              </a:rPr>
              <a:t>Culturally: </a:t>
            </a:r>
          </a:p>
          <a:p>
            <a:pPr marL="1028700" lvl="1" indent="-571500">
              <a:buFont typeface="Arial" panose="020B0604020202020204" pitchFamily="34" charset="0"/>
              <a:buChar char="•"/>
            </a:pPr>
            <a:r>
              <a:rPr lang="en-US" sz="3200" dirty="0">
                <a:solidFill>
                  <a:schemeClr val="bg1"/>
                </a:solidFill>
              </a:rPr>
              <a:t>Ancient Corinth was known across the ancient world for its wealth, luxury, and moral laxity.</a:t>
            </a:r>
          </a:p>
          <a:p>
            <a:pPr marL="1028700" lvl="1" indent="-571500">
              <a:buFont typeface="Arial" panose="020B0604020202020204" pitchFamily="34" charset="0"/>
              <a:buChar char="•"/>
            </a:pPr>
            <a:r>
              <a:rPr lang="en-US" sz="3200" dirty="0">
                <a:solidFill>
                  <a:schemeClr val="bg1"/>
                </a:solidFill>
              </a:rPr>
              <a:t>The Corinthians were notorious for their hedonism and immorality. Brothels, drunkenness, gluttony, and sexually explicit artwork could all be found in Corinth. In fact, the Greek verb “to act like a Corinthian” (</a:t>
            </a:r>
            <a:r>
              <a:rPr lang="en-US" sz="3200" dirty="0" err="1">
                <a:solidFill>
                  <a:schemeClr val="bg1"/>
                </a:solidFill>
              </a:rPr>
              <a:t>korinthiazesthai</a:t>
            </a:r>
            <a:r>
              <a:rPr lang="en-US" sz="3200" dirty="0">
                <a:solidFill>
                  <a:schemeClr val="bg1"/>
                </a:solidFill>
              </a:rPr>
              <a:t>) was synonymous with practicing fornication.</a:t>
            </a:r>
          </a:p>
          <a:p>
            <a:pPr marL="1028700" lvl="1" indent="-571500">
              <a:buFont typeface="Arial" panose="020B0604020202020204" pitchFamily="34" charset="0"/>
              <a:buChar char="•"/>
            </a:pPr>
            <a:r>
              <a:rPr lang="en-US" sz="3200" dirty="0">
                <a:solidFill>
                  <a:schemeClr val="bg1"/>
                </a:solidFill>
              </a:rPr>
              <a:t>On the Acrocorinth, a monolithic rock overlooking the ancient city of Corinth, a temple to the goddess Aphrodite was built that housed up to 1000 slave prostitutes who were offered as living sacrifices to the goddess</a:t>
            </a:r>
          </a:p>
        </p:txBody>
      </p:sp>
    </p:spTree>
    <p:extLst>
      <p:ext uri="{BB962C8B-B14F-4D97-AF65-F5344CB8AC3E}">
        <p14:creationId xmlns:p14="http://schemas.microsoft.com/office/powerpoint/2010/main" val="413838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00FB23E6-32E9-18D4-9F6E-0C35EDCD8344}"/>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CECD6715-AB73-88C2-C29D-7964D83C52C5}"/>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2" name="Picture 1" descr="A close up of an open book&#10;&#10;AI-generated content may be incorrect.">
            <a:extLst>
              <a:ext uri="{FF2B5EF4-FFF2-40B4-BE49-F238E27FC236}">
                <a16:creationId xmlns:a16="http://schemas.microsoft.com/office/drawing/2014/main" id="{AA657512-4B22-BFA4-BF59-0175E98B1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7A759BE2-C3C1-81D2-C031-A8E950F9582F}"/>
              </a:ext>
            </a:extLst>
          </p:cNvPr>
          <p:cNvSpPr txBox="1"/>
          <p:nvPr/>
        </p:nvSpPr>
        <p:spPr>
          <a:xfrm>
            <a:off x="576944" y="206830"/>
            <a:ext cx="11351820" cy="1446550"/>
          </a:xfrm>
          <a:prstGeom prst="rect">
            <a:avLst/>
          </a:prstGeom>
          <a:noFill/>
        </p:spPr>
        <p:txBody>
          <a:bodyPr wrap="square" rtlCol="0">
            <a:spAutoFit/>
          </a:bodyPr>
          <a:lstStyle/>
          <a:p>
            <a:r>
              <a:rPr lang="en-US" sz="4400" b="1" dirty="0">
                <a:solidFill>
                  <a:schemeClr val="bg1"/>
                </a:solidFill>
              </a:rPr>
              <a:t>Acrocorinth</a:t>
            </a:r>
            <a:r>
              <a:rPr lang="en-US" sz="4400" dirty="0">
                <a:solidFill>
                  <a:schemeClr val="bg1"/>
                </a:solidFill>
              </a:rPr>
              <a:t> (Upper Corinth) from the ancient city of Corinth</a:t>
            </a:r>
            <a:endParaRPr lang="en-US" sz="3600" dirty="0">
              <a:solidFill>
                <a:schemeClr val="bg1"/>
              </a:solidFill>
            </a:endParaRPr>
          </a:p>
        </p:txBody>
      </p:sp>
      <p:pic>
        <p:nvPicPr>
          <p:cNvPr id="5" name="Picture 4">
            <a:extLst>
              <a:ext uri="{FF2B5EF4-FFF2-40B4-BE49-F238E27FC236}">
                <a16:creationId xmlns:a16="http://schemas.microsoft.com/office/drawing/2014/main" id="{978BA02C-B35A-A80E-6A79-C97B05E51C27}"/>
              </a:ext>
            </a:extLst>
          </p:cNvPr>
          <p:cNvPicPr>
            <a:picLocks noChangeAspect="1"/>
          </p:cNvPicPr>
          <p:nvPr/>
        </p:nvPicPr>
        <p:blipFill>
          <a:blip r:embed="rId4"/>
          <a:stretch>
            <a:fillRect/>
          </a:stretch>
        </p:blipFill>
        <p:spPr>
          <a:xfrm>
            <a:off x="0" y="1744210"/>
            <a:ext cx="12192000" cy="4599378"/>
          </a:xfrm>
          <a:prstGeom prst="rect">
            <a:avLst/>
          </a:prstGeom>
        </p:spPr>
      </p:pic>
    </p:spTree>
    <p:extLst>
      <p:ext uri="{BB962C8B-B14F-4D97-AF65-F5344CB8AC3E}">
        <p14:creationId xmlns:p14="http://schemas.microsoft.com/office/powerpoint/2010/main" val="366435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AF9CB285-3904-1E94-4874-3C096CAA4808}"/>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8C6E9B3B-559A-EB39-4CDE-EBAB9A58646C}"/>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2" name="Picture 1" descr="A close up of an open book&#10;&#10;AI-generated content may be incorrect.">
            <a:extLst>
              <a:ext uri="{FF2B5EF4-FFF2-40B4-BE49-F238E27FC236}">
                <a16:creationId xmlns:a16="http://schemas.microsoft.com/office/drawing/2014/main" id="{2FBDA22F-FDBE-E1C0-87A7-32DE85747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pic>
        <p:nvPicPr>
          <p:cNvPr id="5" name="Picture 4">
            <a:extLst>
              <a:ext uri="{FF2B5EF4-FFF2-40B4-BE49-F238E27FC236}">
                <a16:creationId xmlns:a16="http://schemas.microsoft.com/office/drawing/2014/main" id="{C650FA7D-70EA-7BB7-E759-E1528602B525}"/>
              </a:ext>
            </a:extLst>
          </p:cNvPr>
          <p:cNvPicPr>
            <a:picLocks noChangeAspect="1"/>
          </p:cNvPicPr>
          <p:nvPr/>
        </p:nvPicPr>
        <p:blipFill>
          <a:blip r:embed="rId4"/>
          <a:stretch>
            <a:fillRect/>
          </a:stretch>
        </p:blipFill>
        <p:spPr>
          <a:xfrm>
            <a:off x="904586" y="0"/>
            <a:ext cx="10241683" cy="6858000"/>
          </a:xfrm>
          <a:prstGeom prst="rect">
            <a:avLst/>
          </a:prstGeom>
        </p:spPr>
      </p:pic>
      <p:sp>
        <p:nvSpPr>
          <p:cNvPr id="7" name="TextBox 6">
            <a:extLst>
              <a:ext uri="{FF2B5EF4-FFF2-40B4-BE49-F238E27FC236}">
                <a16:creationId xmlns:a16="http://schemas.microsoft.com/office/drawing/2014/main" id="{B61B1D39-4361-89C3-F98B-7727A1A92A62}"/>
              </a:ext>
            </a:extLst>
          </p:cNvPr>
          <p:cNvSpPr txBox="1"/>
          <p:nvPr/>
        </p:nvSpPr>
        <p:spPr>
          <a:xfrm>
            <a:off x="634271" y="6198700"/>
            <a:ext cx="10782312" cy="461665"/>
          </a:xfrm>
          <a:prstGeom prst="rect">
            <a:avLst/>
          </a:prstGeom>
          <a:solidFill>
            <a:schemeClr val="bg1">
              <a:lumMod val="85000"/>
            </a:schemeClr>
          </a:solidFill>
        </p:spPr>
        <p:txBody>
          <a:bodyPr wrap="square" rtlCol="0">
            <a:spAutoFit/>
          </a:bodyPr>
          <a:lstStyle/>
          <a:p>
            <a:pPr algn="ctr"/>
            <a:r>
              <a:rPr lang="en-US" sz="2400" dirty="0"/>
              <a:t>From ancient Corinth: Temple of Apollo with </a:t>
            </a:r>
            <a:r>
              <a:rPr lang="en-US" sz="2400" dirty="0" err="1"/>
              <a:t>Acrocorinth</a:t>
            </a:r>
            <a:r>
              <a:rPr lang="en-US" sz="2400" dirty="0"/>
              <a:t> in the background</a:t>
            </a:r>
          </a:p>
        </p:txBody>
      </p:sp>
    </p:spTree>
    <p:extLst>
      <p:ext uri="{BB962C8B-B14F-4D97-AF65-F5344CB8AC3E}">
        <p14:creationId xmlns:p14="http://schemas.microsoft.com/office/powerpoint/2010/main" val="1149059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9A900C6F-6F8C-841F-C271-5FDBC85B333B}"/>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E4AFBDB4-6959-FA3B-D07F-67A8B04A4A61}"/>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2" name="Picture 1" descr="A close up of an open book&#10;&#10;AI-generated content may be incorrect.">
            <a:extLst>
              <a:ext uri="{FF2B5EF4-FFF2-40B4-BE49-F238E27FC236}">
                <a16:creationId xmlns:a16="http://schemas.microsoft.com/office/drawing/2014/main" id="{0C5ADD3C-23C1-6E46-0AC5-4B0CFA0D1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pic>
        <p:nvPicPr>
          <p:cNvPr id="6" name="Picture 5">
            <a:extLst>
              <a:ext uri="{FF2B5EF4-FFF2-40B4-BE49-F238E27FC236}">
                <a16:creationId xmlns:a16="http://schemas.microsoft.com/office/drawing/2014/main" id="{75A47895-0EAE-EFAE-7734-757F42F6773F}"/>
              </a:ext>
            </a:extLst>
          </p:cNvPr>
          <p:cNvPicPr>
            <a:picLocks noChangeAspect="1"/>
          </p:cNvPicPr>
          <p:nvPr/>
        </p:nvPicPr>
        <p:blipFill>
          <a:blip r:embed="rId4"/>
          <a:stretch>
            <a:fillRect/>
          </a:stretch>
        </p:blipFill>
        <p:spPr>
          <a:xfrm>
            <a:off x="1103168" y="0"/>
            <a:ext cx="10019806" cy="6858000"/>
          </a:xfrm>
          <a:prstGeom prst="rect">
            <a:avLst/>
          </a:prstGeom>
        </p:spPr>
      </p:pic>
      <p:sp>
        <p:nvSpPr>
          <p:cNvPr id="7" name="TextBox 6">
            <a:extLst>
              <a:ext uri="{FF2B5EF4-FFF2-40B4-BE49-F238E27FC236}">
                <a16:creationId xmlns:a16="http://schemas.microsoft.com/office/drawing/2014/main" id="{A3FE1130-7EA9-D50B-49FA-3CB68E630BD3}"/>
              </a:ext>
            </a:extLst>
          </p:cNvPr>
          <p:cNvSpPr txBox="1"/>
          <p:nvPr/>
        </p:nvSpPr>
        <p:spPr>
          <a:xfrm>
            <a:off x="721915" y="6198700"/>
            <a:ext cx="10782312" cy="461665"/>
          </a:xfrm>
          <a:prstGeom prst="rect">
            <a:avLst/>
          </a:prstGeom>
          <a:solidFill>
            <a:schemeClr val="bg1">
              <a:lumMod val="85000"/>
            </a:schemeClr>
          </a:solidFill>
        </p:spPr>
        <p:txBody>
          <a:bodyPr wrap="square" rtlCol="0">
            <a:spAutoFit/>
          </a:bodyPr>
          <a:lstStyle/>
          <a:p>
            <a:pPr algn="ctr"/>
            <a:r>
              <a:rPr lang="en-US" sz="2400" dirty="0"/>
              <a:t>View of </a:t>
            </a:r>
            <a:r>
              <a:rPr lang="en-US" sz="2400" dirty="0" err="1"/>
              <a:t>Acrocorinth</a:t>
            </a:r>
            <a:r>
              <a:rPr lang="en-US" sz="2400" dirty="0"/>
              <a:t> walled gates, as rebuilt by the Venetians.</a:t>
            </a:r>
          </a:p>
        </p:txBody>
      </p:sp>
    </p:spTree>
    <p:extLst>
      <p:ext uri="{BB962C8B-B14F-4D97-AF65-F5344CB8AC3E}">
        <p14:creationId xmlns:p14="http://schemas.microsoft.com/office/powerpoint/2010/main" val="1614904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5E510B5E-CF2A-489B-CB16-7D867E4D57D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D25EECC-3A30-DBE5-179D-F20FB894F290}"/>
              </a:ext>
            </a:extLst>
          </p:cNvPr>
          <p:cNvSpPr txBox="1"/>
          <p:nvPr/>
        </p:nvSpPr>
        <p:spPr>
          <a:xfrm>
            <a:off x="576944" y="936880"/>
            <a:ext cx="11260829" cy="1569660"/>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Paul</a:t>
            </a:r>
            <a:r>
              <a:rPr kumimoji="0" lang="en-US" sz="3200" i="0" u="none" strike="noStrike" kern="1200" cap="none" spc="0" normalizeH="0" noProof="0" dirty="0">
                <a:ln>
                  <a:noFill/>
                </a:ln>
                <a:solidFill>
                  <a:prstClr val="white"/>
                </a:solidFill>
                <a:effectLst/>
                <a:uLnTx/>
                <a:uFillTx/>
                <a:latin typeface="Aptos" panose="02110004020202020204"/>
                <a:ea typeface="+mn-ea"/>
                <a:cs typeface="+mn-cs"/>
              </a:rPr>
              <a:t> finds Aquila and Priscilla, Jews who had recently come from Italy (due to Claudius</a:t>
            </a:r>
            <a:r>
              <a:rPr lang="en-US" sz="3200" dirty="0">
                <a:solidFill>
                  <a:prstClr val="white"/>
                </a:solidFill>
                <a:latin typeface="Aptos" panose="02110004020202020204"/>
              </a:rPr>
              <a:t>’ </a:t>
            </a:r>
            <a:r>
              <a:rPr lang="en-US" sz="2800" dirty="0">
                <a:solidFill>
                  <a:prstClr val="white"/>
                </a:solidFill>
                <a:latin typeface="Aptos" panose="02110004020202020204"/>
              </a:rPr>
              <a:t>(reigned A.D. 41-54) </a:t>
            </a:r>
            <a:r>
              <a:rPr lang="en-US" sz="3200" dirty="0">
                <a:solidFill>
                  <a:prstClr val="white"/>
                </a:solidFill>
                <a:latin typeface="Aptos" panose="02110004020202020204"/>
              </a:rPr>
              <a:t>expulsion </a:t>
            </a:r>
            <a:r>
              <a:rPr kumimoji="0" lang="en-US" sz="3200" i="0" u="none" strike="noStrike" kern="1200" cap="none" spc="0" normalizeH="0" noProof="0" dirty="0">
                <a:ln>
                  <a:noFill/>
                </a:ln>
                <a:solidFill>
                  <a:prstClr val="white"/>
                </a:solidFill>
                <a:effectLst/>
                <a:uLnTx/>
                <a:uFillTx/>
                <a:latin typeface="Aptos" panose="02110004020202020204"/>
                <a:ea typeface="+mn-ea"/>
                <a:cs typeface="+mn-cs"/>
              </a:rPr>
              <a:t>of Jews from Rome) </a:t>
            </a:r>
            <a:endPar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266" name="Rectangle 4">
            <a:extLst>
              <a:ext uri="{FF2B5EF4-FFF2-40B4-BE49-F238E27FC236}">
                <a16:creationId xmlns:a16="http://schemas.microsoft.com/office/drawing/2014/main" id="{ACD9B431-676C-7E50-C88B-3CD6F5D2AA00}"/>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1A16C6E2-1C93-82EB-7168-28BC129A1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0E2F87ED-CBF9-6F9B-CF7C-7CC520405002}"/>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Paul in Corinth:</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28" name="Picture 4">
            <a:extLst>
              <a:ext uri="{FF2B5EF4-FFF2-40B4-BE49-F238E27FC236}">
                <a16:creationId xmlns:a16="http://schemas.microsoft.com/office/drawing/2014/main" id="{A33ADB5C-BB21-C7AF-674F-E3435C9C3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5105" y="591550"/>
            <a:ext cx="7312469" cy="534239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6A698ED6-88DA-8A21-B59C-03D405F57BE9}"/>
              </a:ext>
            </a:extLst>
          </p:cNvPr>
          <p:cNvSpPr/>
          <p:nvPr/>
        </p:nvSpPr>
        <p:spPr>
          <a:xfrm>
            <a:off x="6525491" y="1721710"/>
            <a:ext cx="1132609" cy="538609"/>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2C1E9F-8D1E-5F1F-E9F4-62E39B1ADA84}"/>
              </a:ext>
            </a:extLst>
          </p:cNvPr>
          <p:cNvSpPr/>
          <p:nvPr/>
        </p:nvSpPr>
        <p:spPr>
          <a:xfrm>
            <a:off x="2930237" y="1386414"/>
            <a:ext cx="696191" cy="538609"/>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587606-1176-81F2-6C1A-A16702BB214A}"/>
              </a:ext>
            </a:extLst>
          </p:cNvPr>
          <p:cNvSpPr/>
          <p:nvPr/>
        </p:nvSpPr>
        <p:spPr>
          <a:xfrm>
            <a:off x="4478483" y="2106430"/>
            <a:ext cx="696191" cy="538609"/>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0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3A64803A-BD51-2911-DBFA-7FE384E7DFB3}"/>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16FD0861-9758-CD27-3DF5-C7031467875C}"/>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78A10A92-50C6-E22A-BF46-DC0CF7F22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BD4DEC04-0156-BC95-F55A-A64726BBF15C}"/>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Paul in Corinth:</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968467C8-3A99-62DD-F660-184466D0DAC5}"/>
              </a:ext>
            </a:extLst>
          </p:cNvPr>
          <p:cNvSpPr txBox="1"/>
          <p:nvPr/>
        </p:nvSpPr>
        <p:spPr>
          <a:xfrm>
            <a:off x="576944" y="2351782"/>
            <a:ext cx="11260829" cy="1077218"/>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Paul stays with them as they were of the same trade: tent makers</a:t>
            </a:r>
          </a:p>
        </p:txBody>
      </p:sp>
      <p:sp>
        <p:nvSpPr>
          <p:cNvPr id="9" name="TextBox 8">
            <a:extLst>
              <a:ext uri="{FF2B5EF4-FFF2-40B4-BE49-F238E27FC236}">
                <a16:creationId xmlns:a16="http://schemas.microsoft.com/office/drawing/2014/main" id="{79D35877-1967-BCF2-7DBD-14A4513315E7}"/>
              </a:ext>
            </a:extLst>
          </p:cNvPr>
          <p:cNvSpPr txBox="1"/>
          <p:nvPr/>
        </p:nvSpPr>
        <p:spPr>
          <a:xfrm>
            <a:off x="576944" y="3281776"/>
            <a:ext cx="11260829" cy="1077218"/>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Paul reasons in the synagogue every Sabbath and persuades both Jews and Greeks </a:t>
            </a:r>
          </a:p>
        </p:txBody>
      </p:sp>
      <p:sp>
        <p:nvSpPr>
          <p:cNvPr id="10" name="TextBox 9">
            <a:extLst>
              <a:ext uri="{FF2B5EF4-FFF2-40B4-BE49-F238E27FC236}">
                <a16:creationId xmlns:a16="http://schemas.microsoft.com/office/drawing/2014/main" id="{A03D9B96-6666-BFD0-3A48-EFC043846FC6}"/>
              </a:ext>
            </a:extLst>
          </p:cNvPr>
          <p:cNvSpPr txBox="1"/>
          <p:nvPr/>
        </p:nvSpPr>
        <p:spPr>
          <a:xfrm>
            <a:off x="576944" y="936880"/>
            <a:ext cx="11260829" cy="1569660"/>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Paul</a:t>
            </a:r>
            <a:r>
              <a:rPr kumimoji="0" lang="en-US" sz="3200" i="0" u="none" strike="noStrike" kern="1200" cap="none" spc="0" normalizeH="0" noProof="0" dirty="0">
                <a:ln>
                  <a:noFill/>
                </a:ln>
                <a:solidFill>
                  <a:prstClr val="white"/>
                </a:solidFill>
                <a:effectLst/>
                <a:uLnTx/>
                <a:uFillTx/>
                <a:latin typeface="Aptos" panose="02110004020202020204"/>
                <a:ea typeface="+mn-ea"/>
                <a:cs typeface="+mn-cs"/>
              </a:rPr>
              <a:t> finds Aquila and Priscilla, Jews who had recently come from Italy (due to Claudius</a:t>
            </a:r>
            <a:r>
              <a:rPr lang="en-US" sz="3200" dirty="0">
                <a:solidFill>
                  <a:prstClr val="white"/>
                </a:solidFill>
                <a:latin typeface="Aptos" panose="02110004020202020204"/>
              </a:rPr>
              <a:t>’ </a:t>
            </a:r>
            <a:r>
              <a:rPr lang="en-US" sz="2800" dirty="0">
                <a:solidFill>
                  <a:prstClr val="white"/>
                </a:solidFill>
                <a:latin typeface="Aptos" panose="02110004020202020204"/>
              </a:rPr>
              <a:t>(reigned A.D. 41-54) </a:t>
            </a:r>
            <a:r>
              <a:rPr lang="en-US" sz="3200" dirty="0">
                <a:solidFill>
                  <a:prstClr val="white"/>
                </a:solidFill>
                <a:latin typeface="Aptos" panose="02110004020202020204"/>
              </a:rPr>
              <a:t>expulsion </a:t>
            </a:r>
            <a:r>
              <a:rPr kumimoji="0" lang="en-US" sz="3200" i="0" u="none" strike="noStrike" kern="1200" cap="none" spc="0" normalizeH="0" noProof="0" dirty="0">
                <a:ln>
                  <a:noFill/>
                </a:ln>
                <a:solidFill>
                  <a:prstClr val="white"/>
                </a:solidFill>
                <a:effectLst/>
                <a:uLnTx/>
                <a:uFillTx/>
                <a:latin typeface="Aptos" panose="02110004020202020204"/>
                <a:ea typeface="+mn-ea"/>
                <a:cs typeface="+mn-cs"/>
              </a:rPr>
              <a:t>of Jews from Rome) </a:t>
            </a:r>
            <a:endPar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B0613B77-3022-2853-B994-6AB054601082}"/>
              </a:ext>
            </a:extLst>
          </p:cNvPr>
          <p:cNvSpPr txBox="1"/>
          <p:nvPr/>
        </p:nvSpPr>
        <p:spPr>
          <a:xfrm>
            <a:off x="576944" y="4358994"/>
            <a:ext cx="11260829" cy="1569660"/>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Silas and Timothy arrive from Macedonia; Paul is compelled</a:t>
            </a:r>
            <a:r>
              <a:rPr kumimoji="0" lang="en-US" sz="3200" i="0" u="none" strike="noStrike" kern="1200" cap="none" spc="0" normalizeH="0" noProof="0" dirty="0">
                <a:ln>
                  <a:noFill/>
                </a:ln>
                <a:solidFill>
                  <a:prstClr val="white"/>
                </a:solidFill>
                <a:effectLst/>
                <a:uLnTx/>
                <a:uFillTx/>
                <a:latin typeface="Aptos" panose="02110004020202020204"/>
                <a:ea typeface="+mn-ea"/>
                <a:cs typeface="+mn-cs"/>
              </a:rPr>
              <a:t> (pressed, urged) by the Spirit and testifies to the Jews that Jesus is the Christ</a:t>
            </a:r>
            <a:endPar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445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695CC432-8268-02DF-6520-431313DE0D40}"/>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57EB4B7A-9866-7D7C-B1B7-97AC2C8F18A2}"/>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36D300CE-BF72-EDEE-5A50-F51B5AA1A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24A0A633-F0E7-99F3-1584-26FA70FDEBF9}"/>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Paul in Corinth:</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6A10BF58-6DB1-90E6-C233-1F47E7AD3B27}"/>
              </a:ext>
            </a:extLst>
          </p:cNvPr>
          <p:cNvSpPr txBox="1"/>
          <p:nvPr/>
        </p:nvSpPr>
        <p:spPr>
          <a:xfrm>
            <a:off x="576944" y="936880"/>
            <a:ext cx="11260829" cy="584775"/>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The Jews opposed him and blasphemed him</a:t>
            </a:r>
          </a:p>
        </p:txBody>
      </p:sp>
      <p:sp>
        <p:nvSpPr>
          <p:cNvPr id="5" name="TextBox 4">
            <a:extLst>
              <a:ext uri="{FF2B5EF4-FFF2-40B4-BE49-F238E27FC236}">
                <a16:creationId xmlns:a16="http://schemas.microsoft.com/office/drawing/2014/main" id="{807C501C-CC2B-A972-147A-308724B191F2}"/>
              </a:ext>
            </a:extLst>
          </p:cNvPr>
          <p:cNvSpPr txBox="1"/>
          <p:nvPr/>
        </p:nvSpPr>
        <p:spPr>
          <a:xfrm>
            <a:off x="576944" y="1521655"/>
            <a:ext cx="11260829" cy="2062103"/>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Paul “shook his garments” and told them, “</a:t>
            </a:r>
            <a:r>
              <a:rPr kumimoji="0" lang="en-US" sz="3200" i="1" u="none" strike="noStrike" kern="1200" cap="none" spc="0" normalizeH="0" baseline="0" noProof="0" dirty="0">
                <a:ln>
                  <a:noFill/>
                </a:ln>
                <a:solidFill>
                  <a:prstClr val="white"/>
                </a:solidFill>
                <a:effectLst/>
                <a:uLnTx/>
                <a:uFillTx/>
                <a:latin typeface="Aptos" panose="02110004020202020204"/>
                <a:ea typeface="+mn-ea"/>
                <a:cs typeface="+mn-cs"/>
              </a:rPr>
              <a:t>Your blood be upon your own heads; I am clean. From now on I will go to the Gentiles</a:t>
            </a: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a:t>
            </a:r>
          </a:p>
          <a:p>
            <a:pPr marL="1028700" lvl="1" indent="-571500">
              <a:buFont typeface="Arial" panose="020B0604020202020204" pitchFamily="34" charset="0"/>
              <a:buChar char="•"/>
              <a:defRPr/>
            </a:pPr>
            <a:r>
              <a:rPr lang="en-US" sz="2800" dirty="0">
                <a:solidFill>
                  <a:prstClr val="white"/>
                </a:solidFill>
                <a:latin typeface="Aptos" panose="02110004020202020204"/>
              </a:rPr>
              <a:t>Ref: Mt. 10:14; Ezek. 33:1-4, 9</a:t>
            </a:r>
            <a:endParaRPr kumimoji="0" lang="en-US" sz="280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857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42697AAB-49F8-CA85-7882-373F37254C93}"/>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D14ACF41-467B-377A-6856-D132EAAB0019}"/>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E9D39DE2-BF53-D5B4-9D64-101538464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7DEC39D4-058F-290B-ADDC-802CCA919473}"/>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Paul in Corinth:</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F34BC645-7883-3F0E-75A2-7CF844161511}"/>
              </a:ext>
            </a:extLst>
          </p:cNvPr>
          <p:cNvSpPr txBox="1"/>
          <p:nvPr/>
        </p:nvSpPr>
        <p:spPr>
          <a:xfrm>
            <a:off x="576944" y="976271"/>
            <a:ext cx="11260829" cy="1077218"/>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Paul enters the house of Justus, a worshiper of God, whose house was next to the synagogue</a:t>
            </a:r>
          </a:p>
        </p:txBody>
      </p:sp>
      <p:sp>
        <p:nvSpPr>
          <p:cNvPr id="3" name="TextBox 2">
            <a:extLst>
              <a:ext uri="{FF2B5EF4-FFF2-40B4-BE49-F238E27FC236}">
                <a16:creationId xmlns:a16="http://schemas.microsoft.com/office/drawing/2014/main" id="{70EBFF5A-3BD3-409D-F053-468ECC1336FD}"/>
              </a:ext>
            </a:extLst>
          </p:cNvPr>
          <p:cNvSpPr txBox="1"/>
          <p:nvPr/>
        </p:nvSpPr>
        <p:spPr>
          <a:xfrm>
            <a:off x="576944" y="2053489"/>
            <a:ext cx="11260829" cy="584775"/>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Crispus, ruler of the synagogue, believes with his household</a:t>
            </a:r>
          </a:p>
        </p:txBody>
      </p:sp>
      <p:sp>
        <p:nvSpPr>
          <p:cNvPr id="6" name="TextBox 5">
            <a:extLst>
              <a:ext uri="{FF2B5EF4-FFF2-40B4-BE49-F238E27FC236}">
                <a16:creationId xmlns:a16="http://schemas.microsoft.com/office/drawing/2014/main" id="{6DD08B82-F427-66BC-CB35-F003345A0358}"/>
              </a:ext>
            </a:extLst>
          </p:cNvPr>
          <p:cNvSpPr txBox="1"/>
          <p:nvPr/>
        </p:nvSpPr>
        <p:spPr>
          <a:xfrm>
            <a:off x="576944" y="2638264"/>
            <a:ext cx="11260829" cy="1077218"/>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Many of the Corinthians, hearing, believed and were</a:t>
            </a:r>
            <a:r>
              <a:rPr lang="en-US" sz="3200" dirty="0">
                <a:solidFill>
                  <a:prstClr val="white"/>
                </a:solidFill>
                <a:latin typeface="Aptos" panose="02110004020202020204"/>
              </a:rPr>
              <a:t> baptized</a:t>
            </a:r>
            <a:endPar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69E938C5-9ABA-F86C-7A37-55A63E84A290}"/>
              </a:ext>
            </a:extLst>
          </p:cNvPr>
          <p:cNvSpPr txBox="1"/>
          <p:nvPr/>
        </p:nvSpPr>
        <p:spPr>
          <a:xfrm>
            <a:off x="576944" y="4184573"/>
            <a:ext cx="11260829" cy="1077218"/>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The Lord speaks to Paul and encourages him to continue to evangelize to the people</a:t>
            </a:r>
          </a:p>
        </p:txBody>
      </p:sp>
      <p:sp>
        <p:nvSpPr>
          <p:cNvPr id="9" name="Rectangle: Rounded Corners 8">
            <a:extLst>
              <a:ext uri="{FF2B5EF4-FFF2-40B4-BE49-F238E27FC236}">
                <a16:creationId xmlns:a16="http://schemas.microsoft.com/office/drawing/2014/main" id="{A885BC8E-7843-FD63-9596-0710F276F1BF}"/>
              </a:ext>
            </a:extLst>
          </p:cNvPr>
          <p:cNvSpPr/>
          <p:nvPr/>
        </p:nvSpPr>
        <p:spPr>
          <a:xfrm>
            <a:off x="1354803" y="923003"/>
            <a:ext cx="9705109" cy="30218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dirty="0"/>
              <a:t>“Do not be afraid, but speak, and do not keep silent; for I am with you, and no one will attack you to hurt you; for I have many people in this city.”</a:t>
            </a:r>
          </a:p>
        </p:txBody>
      </p:sp>
      <p:sp>
        <p:nvSpPr>
          <p:cNvPr id="11" name="TextBox 10">
            <a:extLst>
              <a:ext uri="{FF2B5EF4-FFF2-40B4-BE49-F238E27FC236}">
                <a16:creationId xmlns:a16="http://schemas.microsoft.com/office/drawing/2014/main" id="{ACBD4723-005F-B6B1-15B6-BF9982632DA8}"/>
              </a:ext>
            </a:extLst>
          </p:cNvPr>
          <p:cNvSpPr txBox="1"/>
          <p:nvPr/>
        </p:nvSpPr>
        <p:spPr>
          <a:xfrm>
            <a:off x="576944" y="5307760"/>
            <a:ext cx="11260829" cy="584775"/>
          </a:xfrm>
          <a:prstGeom prst="rect">
            <a:avLst/>
          </a:prstGeom>
          <a:noFill/>
        </p:spPr>
        <p:txBody>
          <a:bodyPr wrap="square" rtlCol="0">
            <a:spAutoFit/>
          </a:bodyPr>
          <a:lstStyle/>
          <a:p>
            <a:pPr marL="571500" lvl="0" indent="-571500">
              <a:buFont typeface="Arial" panose="020B0604020202020204" pitchFamily="34" charset="0"/>
              <a:buChar char="•"/>
              <a:defRPr/>
            </a:pPr>
            <a:r>
              <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rPr>
              <a:t>Paul continues</a:t>
            </a:r>
            <a:r>
              <a:rPr kumimoji="0" lang="en-US" sz="3200" i="0" u="none" strike="noStrike" kern="1200" cap="none" spc="0" normalizeH="0" noProof="0" dirty="0">
                <a:ln>
                  <a:noFill/>
                </a:ln>
                <a:solidFill>
                  <a:prstClr val="white"/>
                </a:solidFill>
                <a:effectLst/>
                <a:uLnTx/>
                <a:uFillTx/>
                <a:latin typeface="Aptos" panose="02110004020202020204"/>
                <a:ea typeface="+mn-ea"/>
                <a:cs typeface="+mn-cs"/>
              </a:rPr>
              <a:t> to live and preach in Corinth for 18 months</a:t>
            </a:r>
            <a:endParaRPr kumimoji="0" lang="en-US" sz="320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330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4BF2A92A-FC49-1785-A329-36F797941FBA}"/>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269" name="Text Box 7">
            <a:extLst>
              <a:ext uri="{FF2B5EF4-FFF2-40B4-BE49-F238E27FC236}">
                <a16:creationId xmlns:a16="http://schemas.microsoft.com/office/drawing/2014/main" id="{2444F47A-9248-339B-711F-0D3648F5E038}"/>
              </a:ext>
            </a:extLst>
          </p:cNvPr>
          <p:cNvSpPr txBox="1">
            <a:spLocks noChangeArrowheads="1"/>
          </p:cNvSpPr>
          <p:nvPr/>
        </p:nvSpPr>
        <p:spPr bwMode="auto">
          <a:xfrm>
            <a:off x="658785" y="249245"/>
            <a:ext cx="5334000" cy="614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tabLst>
                <a:tab pos="339725" algn="l"/>
                <a:tab pos="5746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39725" algn="l"/>
                <a:tab pos="5746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39725" algn="l"/>
                <a:tab pos="5746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39725" algn="l"/>
                <a:tab pos="5746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39725" algn="l"/>
                <a:tab pos="5746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1)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2)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3)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4)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5)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6)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7)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8)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9)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10)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11)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12)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13)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14)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15)	</a:t>
            </a:r>
          </a:p>
        </p:txBody>
      </p:sp>
      <p:sp>
        <p:nvSpPr>
          <p:cNvPr id="11270" name="Text Box 8">
            <a:extLst>
              <a:ext uri="{FF2B5EF4-FFF2-40B4-BE49-F238E27FC236}">
                <a16:creationId xmlns:a16="http://schemas.microsoft.com/office/drawing/2014/main" id="{5B421223-7D04-9C16-0DFB-D9F574FE8AD8}"/>
              </a:ext>
            </a:extLst>
          </p:cNvPr>
          <p:cNvSpPr txBox="1">
            <a:spLocks noChangeArrowheads="1"/>
          </p:cNvSpPr>
          <p:nvPr/>
        </p:nvSpPr>
        <p:spPr bwMode="auto">
          <a:xfrm>
            <a:off x="5970617" y="277195"/>
            <a:ext cx="4876800" cy="53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tabLst>
                <a:tab pos="339725" algn="l"/>
                <a:tab pos="5746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39725" algn="l"/>
                <a:tab pos="5746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39725" algn="l"/>
                <a:tab pos="5746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39725" algn="l"/>
                <a:tab pos="5746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39725" algn="l"/>
                <a:tab pos="5746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39725" algn="l"/>
                <a:tab pos="574675" algn="l"/>
              </a:tabLs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10000"/>
              </a:spcAft>
              <a:buClrTx/>
              <a:buSzTx/>
              <a:buFont typeface="Arial" panose="020B0604020202020204" pitchFamily="34" charset="0"/>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16)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17)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18)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19)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20)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21)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22)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23)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24)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25)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26)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27)	</a:t>
            </a:r>
          </a:p>
          <a:p>
            <a:pPr marL="0" marR="0" lvl="0" indent="0" algn="l" defTabSz="914400" rtl="0" eaLnBrk="1" fontAlgn="auto" latinLnBrk="0" hangingPunct="1">
              <a:lnSpc>
                <a:spcPct val="100000"/>
              </a:lnSpc>
              <a:spcBef>
                <a:spcPct val="0"/>
              </a:spcBef>
              <a:spcAft>
                <a:spcPct val="10000"/>
              </a:spcAft>
              <a:buClrTx/>
              <a:buSzTx/>
              <a:buFontTx/>
              <a:buNone/>
              <a:tabLst>
                <a:tab pos="339725" algn="l"/>
                <a:tab pos="574675" algn="l"/>
              </a:tabLst>
              <a:defRPr/>
            </a:pP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28)	</a:t>
            </a:r>
          </a:p>
        </p:txBody>
      </p:sp>
      <p:grpSp>
        <p:nvGrpSpPr>
          <p:cNvPr id="3" name="Group 2">
            <a:extLst>
              <a:ext uri="{FF2B5EF4-FFF2-40B4-BE49-F238E27FC236}">
                <a16:creationId xmlns:a16="http://schemas.microsoft.com/office/drawing/2014/main" id="{042F56F7-E057-A48F-0AB0-A80B98BE3EEB}"/>
              </a:ext>
            </a:extLst>
          </p:cNvPr>
          <p:cNvGrpSpPr/>
          <p:nvPr/>
        </p:nvGrpSpPr>
        <p:grpSpPr>
          <a:xfrm>
            <a:off x="9534605" y="4278311"/>
            <a:ext cx="2537793" cy="2054568"/>
            <a:chOff x="9534605" y="4363652"/>
            <a:chExt cx="2537793" cy="2054568"/>
          </a:xfrm>
        </p:grpSpPr>
        <p:sp>
          <p:nvSpPr>
            <p:cNvPr id="4" name="Rectangle: Rounded Corners 3">
              <a:extLst>
                <a:ext uri="{FF2B5EF4-FFF2-40B4-BE49-F238E27FC236}">
                  <a16:creationId xmlns:a16="http://schemas.microsoft.com/office/drawing/2014/main" id="{EE34CE90-5207-A8DC-85E1-607F9681D81A}"/>
                </a:ext>
              </a:extLst>
            </p:cNvPr>
            <p:cNvSpPr/>
            <p:nvPr/>
          </p:nvSpPr>
          <p:spPr>
            <a:xfrm>
              <a:off x="10127850" y="4548844"/>
              <a:ext cx="1805652" cy="170147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40DD1380-52A9-50B7-6BEA-30797376CF0F}"/>
                </a:ext>
              </a:extLst>
            </p:cNvPr>
            <p:cNvSpPr/>
            <p:nvPr/>
          </p:nvSpPr>
          <p:spPr>
            <a:xfrm>
              <a:off x="9534605" y="4363652"/>
              <a:ext cx="2128220"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w="9525">
                    <a:solidFill>
                      <a:srgbClr val="FF0000"/>
                    </a:solidFill>
                    <a:prstDash val="solid"/>
                  </a:ln>
                  <a:solidFill>
                    <a:srgbClr val="FF0000"/>
                  </a:solidFill>
                  <a:effectLst>
                    <a:outerShdw blurRad="12700" dist="38100" dir="2700000" algn="tl" rotWithShape="0">
                      <a:srgbClr val="A02B93">
                        <a:lumMod val="60000"/>
                        <a:lumOff val="40000"/>
                      </a:srgbClr>
                    </a:outerShdw>
                  </a:effectLst>
                  <a:uLnTx/>
                  <a:uFillTx/>
                  <a:latin typeface="Aptos" panose="02110004020202020204"/>
                  <a:ea typeface="+mn-ea"/>
                  <a:cs typeface="+mn-cs"/>
                </a:rPr>
                <a:t>A</a:t>
              </a:r>
            </a:p>
          </p:txBody>
        </p:sp>
        <p:sp>
          <p:nvSpPr>
            <p:cNvPr id="11" name="Rectangle 10">
              <a:extLst>
                <a:ext uri="{FF2B5EF4-FFF2-40B4-BE49-F238E27FC236}">
                  <a16:creationId xmlns:a16="http://schemas.microsoft.com/office/drawing/2014/main" id="{5A61727B-5B38-087D-77D4-F6F652445D8F}"/>
                </a:ext>
              </a:extLst>
            </p:cNvPr>
            <p:cNvSpPr/>
            <p:nvPr/>
          </p:nvSpPr>
          <p:spPr>
            <a:xfrm>
              <a:off x="9691463" y="5094781"/>
              <a:ext cx="2128220"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w="9525">
                    <a:solidFill>
                      <a:srgbClr val="0000FF"/>
                    </a:solidFill>
                    <a:prstDash val="solid"/>
                  </a:ln>
                  <a:solidFill>
                    <a:srgbClr val="0000FF"/>
                  </a:solidFill>
                  <a:effectLst>
                    <a:outerShdw blurRad="12700" dist="38100" dir="2700000" algn="tl" rotWithShape="0">
                      <a:srgbClr val="A02B93">
                        <a:lumMod val="60000"/>
                        <a:lumOff val="40000"/>
                      </a:srgbClr>
                    </a:outerShdw>
                  </a:effectLst>
                  <a:uLnTx/>
                  <a:uFillTx/>
                  <a:latin typeface="Aptos" panose="02110004020202020204"/>
                  <a:ea typeface="+mn-ea"/>
                  <a:cs typeface="+mn-cs"/>
                </a:rPr>
                <a:t>F</a:t>
              </a:r>
            </a:p>
          </p:txBody>
        </p:sp>
        <p:sp>
          <p:nvSpPr>
            <p:cNvPr id="12" name="TextBox 11">
              <a:extLst>
                <a:ext uri="{FF2B5EF4-FFF2-40B4-BE49-F238E27FC236}">
                  <a16:creationId xmlns:a16="http://schemas.microsoft.com/office/drawing/2014/main" id="{47F94832-FB50-1C5E-6A26-5F8115D5A3D8}"/>
                </a:ext>
              </a:extLst>
            </p:cNvPr>
            <p:cNvSpPr txBox="1"/>
            <p:nvPr/>
          </p:nvSpPr>
          <p:spPr>
            <a:xfrm>
              <a:off x="10833916" y="4965536"/>
              <a:ext cx="11111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CTS</a:t>
              </a:r>
            </a:p>
          </p:txBody>
        </p:sp>
        <p:sp>
          <p:nvSpPr>
            <p:cNvPr id="13" name="TextBox 12">
              <a:extLst>
                <a:ext uri="{FF2B5EF4-FFF2-40B4-BE49-F238E27FC236}">
                  <a16:creationId xmlns:a16="http://schemas.microsoft.com/office/drawing/2014/main" id="{6A3699DE-217C-FCF9-F251-1995B00B833A}"/>
                </a:ext>
              </a:extLst>
            </p:cNvPr>
            <p:cNvSpPr txBox="1"/>
            <p:nvPr/>
          </p:nvSpPr>
          <p:spPr>
            <a:xfrm>
              <a:off x="10662216" y="5696662"/>
              <a:ext cx="14101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ACTS</a:t>
              </a:r>
            </a:p>
          </p:txBody>
        </p:sp>
      </p:grpSp>
      <p:sp>
        <p:nvSpPr>
          <p:cNvPr id="6" name="Text Box 10">
            <a:extLst>
              <a:ext uri="{FF2B5EF4-FFF2-40B4-BE49-F238E27FC236}">
                <a16:creationId xmlns:a16="http://schemas.microsoft.com/office/drawing/2014/main" id="{CDC1823E-FFF0-9CF1-F3EE-49B7C73EBBAC}"/>
              </a:ext>
            </a:extLst>
          </p:cNvPr>
          <p:cNvSpPr txBox="1">
            <a:spLocks noChangeArrowheads="1"/>
          </p:cNvSpPr>
          <p:nvPr/>
        </p:nvSpPr>
        <p:spPr bwMode="auto">
          <a:xfrm>
            <a:off x="5625295" y="6341297"/>
            <a:ext cx="63477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1600" b="1"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Alliteration Memory Statements To Help Recall Chapter Content</a:t>
            </a:r>
          </a:p>
        </p:txBody>
      </p:sp>
      <p:sp>
        <p:nvSpPr>
          <p:cNvPr id="2" name="TextBox 1">
            <a:extLst>
              <a:ext uri="{FF2B5EF4-FFF2-40B4-BE49-F238E27FC236}">
                <a16:creationId xmlns:a16="http://schemas.microsoft.com/office/drawing/2014/main" id="{F4CB4CF9-D9BD-63BB-86B9-0C353CD16B26}"/>
              </a:ext>
            </a:extLst>
          </p:cNvPr>
          <p:cNvSpPr txBox="1"/>
          <p:nvPr/>
        </p:nvSpPr>
        <p:spPr>
          <a:xfrm>
            <a:off x="1206705" y="272318"/>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Ascension &amp; Appointment</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8948EB4-4EEA-35E0-6069-B9B723C21C76}"/>
              </a:ext>
            </a:extLst>
          </p:cNvPr>
          <p:cNvSpPr txBox="1"/>
          <p:nvPr/>
        </p:nvSpPr>
        <p:spPr>
          <a:xfrm>
            <a:off x="1206705" y="684875"/>
            <a:ext cx="4418590"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r>
              <a:rPr lang="en-US" altLang="en-US" dirty="0">
                <a:solidFill>
                  <a:schemeClr val="bg1"/>
                </a:solidFill>
              </a:rPr>
              <a:t>Pentecost &amp; Peter’s Preaching</a:t>
            </a:r>
            <a:endParaRPr lang="en-US" dirty="0">
              <a:solidFill>
                <a:schemeClr val="bg1"/>
              </a:solidFill>
            </a:endParaRPr>
          </a:p>
        </p:txBody>
      </p:sp>
      <p:sp>
        <p:nvSpPr>
          <p:cNvPr id="8" name="TextBox 7">
            <a:extLst>
              <a:ext uri="{FF2B5EF4-FFF2-40B4-BE49-F238E27FC236}">
                <a16:creationId xmlns:a16="http://schemas.microsoft.com/office/drawing/2014/main" id="{862201BF-EB3F-49AC-6BAF-63E22D63370E}"/>
              </a:ext>
            </a:extLst>
          </p:cNvPr>
          <p:cNvSpPr txBox="1"/>
          <p:nvPr/>
        </p:nvSpPr>
        <p:spPr>
          <a:xfrm>
            <a:off x="1206705" y="1053611"/>
            <a:ext cx="4418590"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r>
              <a:rPr lang="en-US" altLang="en-US" dirty="0">
                <a:solidFill>
                  <a:schemeClr val="bg1"/>
                </a:solidFill>
              </a:rPr>
              <a:t>Lame Man &amp; Lesson</a:t>
            </a:r>
            <a:endParaRPr lang="en-US" dirty="0">
              <a:solidFill>
                <a:schemeClr val="bg1"/>
              </a:solidFill>
            </a:endParaRPr>
          </a:p>
        </p:txBody>
      </p:sp>
      <p:sp>
        <p:nvSpPr>
          <p:cNvPr id="9" name="TextBox 8">
            <a:extLst>
              <a:ext uri="{FF2B5EF4-FFF2-40B4-BE49-F238E27FC236}">
                <a16:creationId xmlns:a16="http://schemas.microsoft.com/office/drawing/2014/main" id="{2B41FA86-BE60-4826-EA7C-985B1B8EAC53}"/>
              </a:ext>
            </a:extLst>
          </p:cNvPr>
          <p:cNvSpPr txBox="1"/>
          <p:nvPr/>
        </p:nvSpPr>
        <p:spPr>
          <a:xfrm>
            <a:off x="1206705" y="1460881"/>
            <a:ext cx="4551838"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r>
              <a:rPr lang="en-US" altLang="en-US" dirty="0">
                <a:solidFill>
                  <a:schemeClr val="bg1"/>
                </a:solidFill>
              </a:rPr>
              <a:t>Restrained, Released, &amp; Request</a:t>
            </a:r>
            <a:endParaRPr lang="en-US" dirty="0">
              <a:solidFill>
                <a:schemeClr val="bg1"/>
              </a:solidFill>
            </a:endParaRPr>
          </a:p>
        </p:txBody>
      </p:sp>
      <p:sp>
        <p:nvSpPr>
          <p:cNvPr id="10" name="TextBox 9">
            <a:extLst>
              <a:ext uri="{FF2B5EF4-FFF2-40B4-BE49-F238E27FC236}">
                <a16:creationId xmlns:a16="http://schemas.microsoft.com/office/drawing/2014/main" id="{D8F56297-4C87-0D24-197A-C45ACED43B0A}"/>
              </a:ext>
            </a:extLst>
          </p:cNvPr>
          <p:cNvSpPr txBox="1"/>
          <p:nvPr/>
        </p:nvSpPr>
        <p:spPr>
          <a:xfrm>
            <a:off x="1206705" y="1873438"/>
            <a:ext cx="4418590"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r>
              <a:rPr lang="en-US" altLang="en-US" dirty="0">
                <a:solidFill>
                  <a:schemeClr val="bg1"/>
                </a:solidFill>
              </a:rPr>
              <a:t>Deception &amp; Detention</a:t>
            </a:r>
            <a:endParaRPr lang="en-US" dirty="0">
              <a:solidFill>
                <a:schemeClr val="bg1"/>
              </a:solidFill>
            </a:endParaRPr>
          </a:p>
        </p:txBody>
      </p:sp>
      <p:sp>
        <p:nvSpPr>
          <p:cNvPr id="14" name="TextBox 13">
            <a:extLst>
              <a:ext uri="{FF2B5EF4-FFF2-40B4-BE49-F238E27FC236}">
                <a16:creationId xmlns:a16="http://schemas.microsoft.com/office/drawing/2014/main" id="{84BFBB17-0404-ECD3-A3B0-33B15A2C9767}"/>
              </a:ext>
            </a:extLst>
          </p:cNvPr>
          <p:cNvSpPr txBox="1"/>
          <p:nvPr/>
        </p:nvSpPr>
        <p:spPr>
          <a:xfrm>
            <a:off x="1206705" y="2285995"/>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Seven Selected</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EFC1B43-91C8-519D-4649-C28596FDF49D}"/>
              </a:ext>
            </a:extLst>
          </p:cNvPr>
          <p:cNvSpPr txBox="1"/>
          <p:nvPr/>
        </p:nvSpPr>
        <p:spPr>
          <a:xfrm>
            <a:off x="1206705" y="2686068"/>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Stephen Stoned</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A289758-61B3-04B9-55CB-5F28D4BECF40}"/>
              </a:ext>
            </a:extLst>
          </p:cNvPr>
          <p:cNvSpPr txBox="1"/>
          <p:nvPr/>
        </p:nvSpPr>
        <p:spPr>
          <a:xfrm>
            <a:off x="1206705" y="3098625"/>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Samaria &amp; Salvation</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2099D4EA-8E31-DD90-7C55-F52FC38740C9}"/>
              </a:ext>
            </a:extLst>
          </p:cNvPr>
          <p:cNvSpPr txBox="1"/>
          <p:nvPr/>
        </p:nvSpPr>
        <p:spPr>
          <a:xfrm>
            <a:off x="1206705" y="3485791"/>
            <a:ext cx="4418590"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Saul Saved &amp; Dorcas Delivered</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AB6FCC6-3016-EA87-4F86-91F5B0FA694E}"/>
              </a:ext>
            </a:extLst>
          </p:cNvPr>
          <p:cNvSpPr txBox="1"/>
          <p:nvPr/>
        </p:nvSpPr>
        <p:spPr>
          <a:xfrm>
            <a:off x="1206705" y="3874631"/>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Cornelius Converted</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EC29C723-CB48-99BE-C4D4-FE66E6A1B6F2}"/>
              </a:ext>
            </a:extLst>
          </p:cNvPr>
          <p:cNvSpPr txBox="1"/>
          <p:nvPr/>
        </p:nvSpPr>
        <p:spPr>
          <a:xfrm>
            <a:off x="1206705" y="4250889"/>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Report &amp; Relief</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51F1FB7-98BA-F690-8BDE-D1882D21104D}"/>
              </a:ext>
            </a:extLst>
          </p:cNvPr>
          <p:cNvSpPr txBox="1"/>
          <p:nvPr/>
        </p:nvSpPr>
        <p:spPr>
          <a:xfrm>
            <a:off x="1206705" y="4663446"/>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Persecution, Peter, &amp; Pride</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97AA9D36-F815-E815-D211-41DD72ADFD16}"/>
              </a:ext>
            </a:extLst>
          </p:cNvPr>
          <p:cNvSpPr txBox="1"/>
          <p:nvPr/>
        </p:nvSpPr>
        <p:spPr>
          <a:xfrm>
            <a:off x="1206705" y="5075778"/>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Antioch to Iconium</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CCEE426-797B-8733-F546-40A2A90F5FEA}"/>
              </a:ext>
            </a:extLst>
          </p:cNvPr>
          <p:cNvSpPr txBox="1"/>
          <p:nvPr/>
        </p:nvSpPr>
        <p:spPr>
          <a:xfrm>
            <a:off x="1206705" y="5488335"/>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Iconium to Antioch</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EAF6A6C4-8BA6-D708-0F6D-8DAD4B0F978D}"/>
              </a:ext>
            </a:extLst>
          </p:cNvPr>
          <p:cNvSpPr txBox="1"/>
          <p:nvPr/>
        </p:nvSpPr>
        <p:spPr>
          <a:xfrm>
            <a:off x="1206705" y="5900892"/>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Disagreement &amp; Decision</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C4C9E03-5DFC-0CA4-9D84-59F2B2D12489}"/>
              </a:ext>
            </a:extLst>
          </p:cNvPr>
          <p:cNvSpPr txBox="1"/>
          <p:nvPr/>
        </p:nvSpPr>
        <p:spPr>
          <a:xfrm>
            <a:off x="6485737" y="272318"/>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Philippian Prison</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4FB9F01C-933C-3324-1A14-B92FDD0F2E51}"/>
              </a:ext>
            </a:extLst>
          </p:cNvPr>
          <p:cNvSpPr txBox="1"/>
          <p:nvPr/>
        </p:nvSpPr>
        <p:spPr>
          <a:xfrm>
            <a:off x="6485737" y="684875"/>
            <a:ext cx="4418590"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Addressing Athens</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D82B201-4F07-272D-B032-A8F2A34B7AD2}"/>
              </a:ext>
            </a:extLst>
          </p:cNvPr>
          <p:cNvSpPr txBox="1"/>
          <p:nvPr/>
        </p:nvSpPr>
        <p:spPr>
          <a:xfrm>
            <a:off x="6485737" y="1077264"/>
            <a:ext cx="4418590"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r>
              <a:rPr lang="en-US" altLang="en-US" dirty="0">
                <a:solidFill>
                  <a:schemeClr val="bg1"/>
                </a:solidFill>
              </a:rPr>
              <a:t>Achaia, Antioch, &amp; Apollos</a:t>
            </a:r>
            <a:endParaRPr lang="en-US" dirty="0">
              <a:solidFill>
                <a:schemeClr val="bg1"/>
              </a:solidFill>
            </a:endParaRPr>
          </a:p>
        </p:txBody>
      </p:sp>
      <p:sp>
        <p:nvSpPr>
          <p:cNvPr id="27" name="TextBox 26">
            <a:extLst>
              <a:ext uri="{FF2B5EF4-FFF2-40B4-BE49-F238E27FC236}">
                <a16:creationId xmlns:a16="http://schemas.microsoft.com/office/drawing/2014/main" id="{4B666594-E658-EE6F-C396-F69227E285EC}"/>
              </a:ext>
            </a:extLst>
          </p:cNvPr>
          <p:cNvSpPr txBox="1"/>
          <p:nvPr/>
        </p:nvSpPr>
        <p:spPr>
          <a:xfrm>
            <a:off x="6485737" y="1460881"/>
            <a:ext cx="4418590"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r>
              <a:rPr lang="en-US" altLang="en-US" dirty="0">
                <a:solidFill>
                  <a:schemeClr val="bg1"/>
                </a:solidFill>
              </a:rPr>
              <a:t>Re-baptism, Repentance, &amp; Riot</a:t>
            </a:r>
            <a:endParaRPr lang="en-US" dirty="0">
              <a:solidFill>
                <a:schemeClr val="bg1"/>
              </a:solidFill>
            </a:endParaRPr>
          </a:p>
        </p:txBody>
      </p:sp>
      <p:sp>
        <p:nvSpPr>
          <p:cNvPr id="28" name="TextBox 27">
            <a:extLst>
              <a:ext uri="{FF2B5EF4-FFF2-40B4-BE49-F238E27FC236}">
                <a16:creationId xmlns:a16="http://schemas.microsoft.com/office/drawing/2014/main" id="{C8AD879B-602A-599D-18CE-D698A7DC0D80}"/>
              </a:ext>
            </a:extLst>
          </p:cNvPr>
          <p:cNvSpPr txBox="1"/>
          <p:nvPr/>
        </p:nvSpPr>
        <p:spPr>
          <a:xfrm>
            <a:off x="6485737" y="1873438"/>
            <a:ext cx="4418590" cy="461665"/>
          </a:xfrm>
          <a:prstGeom prst="rect">
            <a:avLst/>
          </a:prstGeom>
          <a:noFill/>
        </p:spPr>
        <p:txBody>
          <a:bodyPr wrap="square" rtlCol="0">
            <a:spAutoFit/>
          </a:bodyPr>
          <a:lstStyle>
            <a:defPPr>
              <a:defRPr lang="en-US"/>
            </a:defPPr>
            <a:lvl1pPr>
              <a:defRPr sz="2400" b="1">
                <a:latin typeface="Calibri" panose="020F0502020204030204" pitchFamily="34" charset="0"/>
                <a:ea typeface="Calibri" panose="020F0502020204030204" pitchFamily="34" charset="0"/>
                <a:cs typeface="Calibri" panose="020F0502020204030204" pitchFamily="34" charset="0"/>
              </a:defRPr>
            </a:lvl1pPr>
          </a:lstStyle>
          <a:p>
            <a:r>
              <a:rPr lang="en-US" altLang="en-US" dirty="0">
                <a:solidFill>
                  <a:schemeClr val="bg1"/>
                </a:solidFill>
              </a:rPr>
              <a:t>Macedonia &amp; Miletus</a:t>
            </a:r>
            <a:endParaRPr lang="en-US" dirty="0">
              <a:solidFill>
                <a:schemeClr val="bg1"/>
              </a:solidFill>
            </a:endParaRPr>
          </a:p>
        </p:txBody>
      </p:sp>
      <p:sp>
        <p:nvSpPr>
          <p:cNvPr id="29" name="TextBox 28">
            <a:extLst>
              <a:ext uri="{FF2B5EF4-FFF2-40B4-BE49-F238E27FC236}">
                <a16:creationId xmlns:a16="http://schemas.microsoft.com/office/drawing/2014/main" id="{6460BEEC-0AAD-CA22-EAFD-5684F791DC42}"/>
              </a:ext>
            </a:extLst>
          </p:cNvPr>
          <p:cNvSpPr txBox="1"/>
          <p:nvPr/>
        </p:nvSpPr>
        <p:spPr>
          <a:xfrm>
            <a:off x="6485737" y="2285995"/>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Jerusalem &amp; Jewish Mob</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F00D766-A738-731D-E5E0-6BADDBD22530}"/>
              </a:ext>
            </a:extLst>
          </p:cNvPr>
          <p:cNvSpPr txBox="1"/>
          <p:nvPr/>
        </p:nvSpPr>
        <p:spPr>
          <a:xfrm>
            <a:off x="6485737" y="2686068"/>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Review &amp; Rejection</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DC468D8B-CCAF-6B0F-3F86-BD84A96ACBAA}"/>
              </a:ext>
            </a:extLst>
          </p:cNvPr>
          <p:cNvSpPr txBox="1"/>
          <p:nvPr/>
        </p:nvSpPr>
        <p:spPr>
          <a:xfrm>
            <a:off x="6485737" y="3098625"/>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Council &amp; Conspiracy</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7F4CD17-2243-15D8-A6FB-1A967E78C9F6}"/>
              </a:ext>
            </a:extLst>
          </p:cNvPr>
          <p:cNvSpPr txBox="1"/>
          <p:nvPr/>
        </p:nvSpPr>
        <p:spPr>
          <a:xfrm>
            <a:off x="6485737" y="3511182"/>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Caesarean Confinement </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EAD8C609-9E3C-D560-C343-C4DC4E75C791}"/>
              </a:ext>
            </a:extLst>
          </p:cNvPr>
          <p:cNvSpPr txBox="1"/>
          <p:nvPr/>
        </p:nvSpPr>
        <p:spPr>
          <a:xfrm>
            <a:off x="6485737" y="3908881"/>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Appeal &amp; Agrippa</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B110482-3509-170A-965B-880C0641AC76}"/>
              </a:ext>
            </a:extLst>
          </p:cNvPr>
          <p:cNvSpPr txBox="1"/>
          <p:nvPr/>
        </p:nvSpPr>
        <p:spPr>
          <a:xfrm>
            <a:off x="6485737" y="4320163"/>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Review &amp; Ridicule</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129610B7-E31C-BA96-6805-7051D4C683C6}"/>
              </a:ext>
            </a:extLst>
          </p:cNvPr>
          <p:cNvSpPr txBox="1"/>
          <p:nvPr/>
        </p:nvSpPr>
        <p:spPr>
          <a:xfrm>
            <a:off x="6485737" y="4718584"/>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Marooned On Malta</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8781DFBC-CD42-C523-8697-7DD502F1611E}"/>
              </a:ext>
            </a:extLst>
          </p:cNvPr>
          <p:cNvSpPr txBox="1"/>
          <p:nvPr/>
        </p:nvSpPr>
        <p:spPr>
          <a:xfrm>
            <a:off x="6485737" y="5118986"/>
            <a:ext cx="4418590" cy="461665"/>
          </a:xfrm>
          <a:prstGeom prst="rect">
            <a:avLst/>
          </a:prstGeom>
          <a:noFill/>
        </p:spPr>
        <p:txBody>
          <a:bodyPr wrap="square" rtlCol="0">
            <a:spAutoFit/>
          </a:bodyPr>
          <a:lstStyle/>
          <a:p>
            <a:r>
              <a:rPr lang="en-US" alt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Rescued To Rome</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left)">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left)">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left)">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left)">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wipe(left)">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wipe(left)">
                                      <p:cBhvr>
                                        <p:cTn id="112" dur="5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wipe(left)">
                                      <p:cBhvr>
                                        <p:cTn id="117" dur="500"/>
                                        <p:tgtEl>
                                          <p:spTgt spid="3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wipe(left)">
                                      <p:cBhvr>
                                        <p:cTn id="122" dur="500"/>
                                        <p:tgtEl>
                                          <p:spTgt spid="3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wipe(left)">
                                      <p:cBhvr>
                                        <p:cTn id="127" dur="500"/>
                                        <p:tgtEl>
                                          <p:spTgt spid="33"/>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wipe(left)">
                                      <p:cBhvr>
                                        <p:cTn id="132" dur="500"/>
                                        <p:tgtEl>
                                          <p:spTgt spid="34"/>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35"/>
                                        </p:tgtEl>
                                        <p:attrNameLst>
                                          <p:attrName>style.visibility</p:attrName>
                                        </p:attrNameLst>
                                      </p:cBhvr>
                                      <p:to>
                                        <p:strVal val="visible"/>
                                      </p:to>
                                    </p:set>
                                    <p:animEffect transition="in" filter="wipe(left)">
                                      <p:cBhvr>
                                        <p:cTn id="137" dur="500"/>
                                        <p:tgtEl>
                                          <p:spTgt spid="35"/>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wipe(left)">
                                      <p:cBhvr>
                                        <p:cTn id="1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F8746324-18D2-F629-3FC3-DAB103253E2B}"/>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132F363F-D2B1-BB79-1604-448ADCD4168B}"/>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3FB1E29B-430E-4F90-E06F-EB8786BD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F821557D-246E-65B9-95D3-49ECCD22E8E8}"/>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Paul in Corinth:</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7CB7BC1A-FBFC-95BB-C0E9-BC6603908352}"/>
              </a:ext>
            </a:extLst>
          </p:cNvPr>
          <p:cNvSpPr txBox="1"/>
          <p:nvPr/>
        </p:nvSpPr>
        <p:spPr>
          <a:xfrm>
            <a:off x="576944" y="936880"/>
            <a:ext cx="11260829" cy="107721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During his time in Corinth,</a:t>
            </a:r>
            <a:r>
              <a:rPr kumimoji="0" lang="en-US" sz="3200" b="0" i="0" u="none" strike="noStrike" kern="1200" cap="none" spc="0" normalizeH="0" noProof="0" dirty="0">
                <a:ln>
                  <a:noFill/>
                </a:ln>
                <a:solidFill>
                  <a:prstClr val="white"/>
                </a:solidFill>
                <a:effectLst/>
                <a:uLnTx/>
                <a:uFillTx/>
                <a:latin typeface="Aptos" panose="02110004020202020204"/>
                <a:ea typeface="+mn-ea"/>
                <a:cs typeface="+mn-cs"/>
              </a:rPr>
              <a:t> Paul is brought to the judgment seat when Gallio was proconsul of Achaia</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E7CDBDD0-26EB-953A-2769-04FB58977E01}"/>
              </a:ext>
            </a:extLst>
          </p:cNvPr>
          <p:cNvSpPr txBox="1"/>
          <p:nvPr/>
        </p:nvSpPr>
        <p:spPr>
          <a:xfrm>
            <a:off x="576944" y="2014098"/>
            <a:ext cx="11260829" cy="206210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The Jews are trying to instigate an uproar against Paul, but Gallio does not want to hear any issues about words, names, and issues with Jewish law and drives them from the judgement seat </a:t>
            </a:r>
          </a:p>
        </p:txBody>
      </p:sp>
      <p:sp>
        <p:nvSpPr>
          <p:cNvPr id="6" name="TextBox 5">
            <a:extLst>
              <a:ext uri="{FF2B5EF4-FFF2-40B4-BE49-F238E27FC236}">
                <a16:creationId xmlns:a16="http://schemas.microsoft.com/office/drawing/2014/main" id="{C3919454-4DB7-758B-CF93-6F7B3444B99C}"/>
              </a:ext>
            </a:extLst>
          </p:cNvPr>
          <p:cNvSpPr txBox="1"/>
          <p:nvPr/>
        </p:nvSpPr>
        <p:spPr>
          <a:xfrm>
            <a:off x="576944" y="3997792"/>
            <a:ext cx="11260829" cy="107721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The Greeks take Sosthenes, the ruler of the synagogue, and beat him; Gallio takes no notice</a:t>
            </a:r>
          </a:p>
        </p:txBody>
      </p:sp>
    </p:spTree>
    <p:extLst>
      <p:ext uri="{BB962C8B-B14F-4D97-AF65-F5344CB8AC3E}">
        <p14:creationId xmlns:p14="http://schemas.microsoft.com/office/powerpoint/2010/main" val="427634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24A52636-350F-1816-40AE-B6BD17703830}"/>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C228E7AC-03DF-E140-2418-5B4CFC6253D7}"/>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CA29D7E8-82EC-87D2-6676-E66AA86EB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84612173-B8F8-C17E-1453-55A42ED556B4}"/>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Paul returns to Antioch</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780DE43D-642E-B046-6FEC-4A384EECA381}"/>
              </a:ext>
            </a:extLst>
          </p:cNvPr>
          <p:cNvSpPr txBox="1"/>
          <p:nvPr/>
        </p:nvSpPr>
        <p:spPr>
          <a:xfrm>
            <a:off x="576944" y="936880"/>
            <a:ext cx="11260829" cy="107721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Paul deci</a:t>
            </a:r>
            <a:r>
              <a:rPr lang="en-US" sz="3200" dirty="0">
                <a:solidFill>
                  <a:prstClr val="white"/>
                </a:solidFill>
                <a:latin typeface="Aptos" panose="02110004020202020204"/>
              </a:rPr>
              <a:t>des to return to Antioch; he sails for Syria and Priscilla and Aquila travel with him to Ephesus</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768E9F4C-BB9A-5C0B-6141-E75D86E61970}"/>
              </a:ext>
            </a:extLst>
          </p:cNvPr>
          <p:cNvSpPr txBox="1"/>
          <p:nvPr/>
        </p:nvSpPr>
        <p:spPr>
          <a:xfrm>
            <a:off x="576944" y="2014098"/>
            <a:ext cx="11260829" cy="107721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At Cenchrea, port city about 8 miles east of Corinth, Paul has his hair cut off “</a:t>
            </a:r>
            <a:r>
              <a:rPr kumimoji="0" lang="en-US" sz="3200" b="0" i="1" u="none" strike="noStrike" kern="1200" cap="none" spc="0" normalizeH="0" baseline="0" noProof="0" dirty="0">
                <a:ln>
                  <a:noFill/>
                </a:ln>
                <a:solidFill>
                  <a:prstClr val="white"/>
                </a:solidFill>
                <a:effectLst/>
                <a:uLnTx/>
                <a:uFillTx/>
                <a:latin typeface="Aptos" panose="02110004020202020204"/>
                <a:ea typeface="+mn-ea"/>
                <a:cs typeface="+mn-cs"/>
              </a:rPr>
              <a:t>for he had taken a vow</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7" name="TextBox 6">
            <a:extLst>
              <a:ext uri="{FF2B5EF4-FFF2-40B4-BE49-F238E27FC236}">
                <a16:creationId xmlns:a16="http://schemas.microsoft.com/office/drawing/2014/main" id="{58C90809-6F87-09E4-4A97-DB24AEC9EF7F}"/>
              </a:ext>
            </a:extLst>
          </p:cNvPr>
          <p:cNvSpPr txBox="1"/>
          <p:nvPr/>
        </p:nvSpPr>
        <p:spPr>
          <a:xfrm>
            <a:off x="576944" y="3213760"/>
            <a:ext cx="11260829" cy="156966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Upon arrival in Ephesus, Paul leaves Aquila and Priscilla there and proceeds to enter the synagogue and reason with the Jews</a:t>
            </a:r>
          </a:p>
        </p:txBody>
      </p:sp>
      <p:sp>
        <p:nvSpPr>
          <p:cNvPr id="8" name="TextBox 7">
            <a:extLst>
              <a:ext uri="{FF2B5EF4-FFF2-40B4-BE49-F238E27FC236}">
                <a16:creationId xmlns:a16="http://schemas.microsoft.com/office/drawing/2014/main" id="{4DE060D7-4CF9-32A3-75EE-0A674FAC760C}"/>
              </a:ext>
            </a:extLst>
          </p:cNvPr>
          <p:cNvSpPr txBox="1"/>
          <p:nvPr/>
        </p:nvSpPr>
        <p:spPr>
          <a:xfrm>
            <a:off x="576944" y="4674596"/>
            <a:ext cx="11260829" cy="107721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They wished for Paul to stay but he did not consent</a:t>
            </a:r>
            <a:r>
              <a:rPr lang="en-US" sz="3200" noProof="0" dirty="0">
                <a:solidFill>
                  <a:prstClr val="white"/>
                </a:solidFill>
                <a:latin typeface="Aptos" panose="02110004020202020204"/>
              </a:rPr>
              <a:t> as he was wanting to keep the feast in Jerusalem. </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F31F99D9-DC42-6F13-76D1-CC7241C3B232}"/>
              </a:ext>
            </a:extLst>
          </p:cNvPr>
          <p:cNvSpPr txBox="1"/>
          <p:nvPr/>
        </p:nvSpPr>
        <p:spPr>
          <a:xfrm>
            <a:off x="576944" y="5751814"/>
            <a:ext cx="11260829" cy="58477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He states that</a:t>
            </a:r>
            <a:r>
              <a:rPr kumimoji="0" lang="en-US" sz="3200" b="0" i="0" u="none" strike="noStrike" kern="1200" cap="none" spc="0" normalizeH="0" noProof="0" dirty="0">
                <a:ln>
                  <a:noFill/>
                </a:ln>
                <a:solidFill>
                  <a:prstClr val="white"/>
                </a:solidFill>
                <a:effectLst/>
                <a:uLnTx/>
                <a:uFillTx/>
                <a:latin typeface="Aptos" panose="02110004020202020204"/>
                <a:ea typeface="+mn-ea"/>
                <a:cs typeface="+mn-cs"/>
              </a:rPr>
              <a:t> he will return, God willing</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431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44D153AB-ACF0-09DE-67FD-7ECE7C88C53B}"/>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5947D8F7-F2D9-B65B-4A42-940C264B3E2E}"/>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2246B722-49F2-3068-F9A7-AFA973FFB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099A7F36-1715-6D95-09FD-F71106E6B125}"/>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Paul returns to Antioch</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9C52B608-6D8E-B55B-E2A4-AB132E116F15}"/>
              </a:ext>
            </a:extLst>
          </p:cNvPr>
          <p:cNvSpPr txBox="1"/>
          <p:nvPr/>
        </p:nvSpPr>
        <p:spPr>
          <a:xfrm>
            <a:off x="576944" y="936880"/>
            <a:ext cx="11260829" cy="107721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Paul lands at Caesarea, goes up and greets the church (in Jerusalem), and then goes down to Antioch</a:t>
            </a:r>
          </a:p>
        </p:txBody>
      </p:sp>
    </p:spTree>
    <p:extLst>
      <p:ext uri="{BB962C8B-B14F-4D97-AF65-F5344CB8AC3E}">
        <p14:creationId xmlns:p14="http://schemas.microsoft.com/office/powerpoint/2010/main" val="331209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B1C3-F33C-C935-5207-592B2535A6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B33499-7B34-DD7A-B8B6-9EAB30297CA4}"/>
              </a:ext>
            </a:extLst>
          </p:cNvPr>
          <p:cNvPicPr>
            <a:picLocks noChangeAspect="1"/>
          </p:cNvPicPr>
          <p:nvPr/>
        </p:nvPicPr>
        <p:blipFill>
          <a:blip r:embed="rId3"/>
          <a:srcRect t="12812" b="6557"/>
          <a:stretch>
            <a:fillRect/>
          </a:stretch>
        </p:blipFill>
        <p:spPr>
          <a:xfrm>
            <a:off x="20" y="1282"/>
            <a:ext cx="12191980" cy="6856718"/>
          </a:xfrm>
          <a:prstGeom prst="rect">
            <a:avLst/>
          </a:prstGeom>
        </p:spPr>
      </p:pic>
    </p:spTree>
    <p:extLst>
      <p:ext uri="{BB962C8B-B14F-4D97-AF65-F5344CB8AC3E}">
        <p14:creationId xmlns:p14="http://schemas.microsoft.com/office/powerpoint/2010/main" val="2064446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3EE37276-81DA-0E57-49EB-539650A29722}"/>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CCF2FE1D-5FBB-DC8A-A940-6A40BC9AD697}"/>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720AAD5E-C029-52BB-628C-876A17F5A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22C1970F-C83F-AADB-8FC0-D7AFB205FBB5}"/>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Paul’s letters while in Corinth</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84A91BA1-F2E1-8CF0-7B6E-8EEE2FA8E0DF}"/>
              </a:ext>
            </a:extLst>
          </p:cNvPr>
          <p:cNvSpPr txBox="1"/>
          <p:nvPr/>
        </p:nvSpPr>
        <p:spPr>
          <a:xfrm>
            <a:off x="576944" y="936880"/>
            <a:ext cx="11260829" cy="156966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After Silas and Timothy arrive in Corinth, Paul writes letters to the church in Thessalonica encouraging them to stand strong against great affliction</a:t>
            </a:r>
          </a:p>
        </p:txBody>
      </p:sp>
    </p:spTree>
    <p:extLst>
      <p:ext uri="{BB962C8B-B14F-4D97-AF65-F5344CB8AC3E}">
        <p14:creationId xmlns:p14="http://schemas.microsoft.com/office/powerpoint/2010/main" val="147698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AF581D67-04F5-11FF-7366-F242AA05FB72}"/>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0ED1DDE7-ABFE-07A4-3777-53D393CAD0C9}"/>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22C0D342-E048-B7AD-BA96-F390123F1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85B86628-EC2E-5AC3-81F6-A5F10453252E}"/>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Summary of 1</a:t>
            </a:r>
            <a:r>
              <a:rPr kumimoji="0" lang="en-US" sz="4400" b="1" i="0" u="none" strike="noStrike" kern="1200" cap="none" spc="0" normalizeH="0" baseline="30000" noProof="0" dirty="0">
                <a:ln>
                  <a:noFill/>
                </a:ln>
                <a:solidFill>
                  <a:prstClr val="white"/>
                </a:solidFill>
                <a:effectLst/>
                <a:uLnTx/>
                <a:uFillTx/>
                <a:latin typeface="Aptos" panose="02110004020202020204"/>
                <a:ea typeface="+mn-ea"/>
                <a:cs typeface="+mn-cs"/>
              </a:rPr>
              <a:t>st</a:t>
            </a: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 Thessalonians</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6DAD43D3-D817-D203-C1DE-4C78E2F24CBF}"/>
              </a:ext>
            </a:extLst>
          </p:cNvPr>
          <p:cNvSpPr txBox="1"/>
          <p:nvPr/>
        </p:nvSpPr>
        <p:spPr>
          <a:xfrm>
            <a:off x="576944" y="1449708"/>
            <a:ext cx="11260829" cy="107721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Paul, Silas, and Timothy were thankful that the brethren had turned from their idols</a:t>
            </a:r>
          </a:p>
        </p:txBody>
      </p:sp>
      <p:sp>
        <p:nvSpPr>
          <p:cNvPr id="3" name="TextBox 2">
            <a:extLst>
              <a:ext uri="{FF2B5EF4-FFF2-40B4-BE49-F238E27FC236}">
                <a16:creationId xmlns:a16="http://schemas.microsoft.com/office/drawing/2014/main" id="{1D940D85-9128-72E3-F15A-8FD85E46C91A}"/>
              </a:ext>
            </a:extLst>
          </p:cNvPr>
          <p:cNvSpPr txBox="1"/>
          <p:nvPr/>
        </p:nvSpPr>
        <p:spPr>
          <a:xfrm>
            <a:off x="576944" y="2425979"/>
            <a:ext cx="11260829" cy="58477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They were converting in spite of great affliction</a:t>
            </a:r>
          </a:p>
        </p:txBody>
      </p:sp>
      <p:sp>
        <p:nvSpPr>
          <p:cNvPr id="5" name="TextBox 4">
            <a:extLst>
              <a:ext uri="{FF2B5EF4-FFF2-40B4-BE49-F238E27FC236}">
                <a16:creationId xmlns:a16="http://schemas.microsoft.com/office/drawing/2014/main" id="{AA4E5846-76CD-DB51-FDEE-D495D16072E9}"/>
              </a:ext>
            </a:extLst>
          </p:cNvPr>
          <p:cNvSpPr txBox="1"/>
          <p:nvPr/>
        </p:nvSpPr>
        <p:spPr>
          <a:xfrm>
            <a:off x="576944" y="3004471"/>
            <a:ext cx="11260829" cy="58477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Paul encourages them to be good examples to others</a:t>
            </a:r>
          </a:p>
        </p:txBody>
      </p:sp>
      <p:sp>
        <p:nvSpPr>
          <p:cNvPr id="6" name="TextBox 5">
            <a:extLst>
              <a:ext uri="{FF2B5EF4-FFF2-40B4-BE49-F238E27FC236}">
                <a16:creationId xmlns:a16="http://schemas.microsoft.com/office/drawing/2014/main" id="{E01D3A2E-43CF-0AB2-DB9F-B795D2F3C8A4}"/>
              </a:ext>
            </a:extLst>
          </p:cNvPr>
          <p:cNvSpPr txBox="1"/>
          <p:nvPr/>
        </p:nvSpPr>
        <p:spPr>
          <a:xfrm>
            <a:off x="576944" y="976271"/>
            <a:ext cx="11260829"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Chapter 1:</a:t>
            </a:r>
          </a:p>
        </p:txBody>
      </p:sp>
      <p:sp>
        <p:nvSpPr>
          <p:cNvPr id="7" name="TextBox 6">
            <a:extLst>
              <a:ext uri="{FF2B5EF4-FFF2-40B4-BE49-F238E27FC236}">
                <a16:creationId xmlns:a16="http://schemas.microsoft.com/office/drawing/2014/main" id="{3204A32B-4C92-00F6-8BAE-07D77F30A7E1}"/>
              </a:ext>
            </a:extLst>
          </p:cNvPr>
          <p:cNvSpPr txBox="1"/>
          <p:nvPr/>
        </p:nvSpPr>
        <p:spPr>
          <a:xfrm>
            <a:off x="576944" y="4103772"/>
            <a:ext cx="11260829" cy="206210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Paul’s example of persevering through persecution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Aptos" panose="02110004020202020204"/>
              </a:rPr>
              <a:t>The brethren received their message as the word of God, not as the word of men.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Aptos" panose="02110004020202020204"/>
              </a:rPr>
              <a:t>They became imitators of the churches in Judea</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11" name="TextBox 10">
            <a:extLst>
              <a:ext uri="{FF2B5EF4-FFF2-40B4-BE49-F238E27FC236}">
                <a16:creationId xmlns:a16="http://schemas.microsoft.com/office/drawing/2014/main" id="{4E5F99B6-2D9E-8F5D-5B63-148A13127539}"/>
              </a:ext>
            </a:extLst>
          </p:cNvPr>
          <p:cNvSpPr txBox="1"/>
          <p:nvPr/>
        </p:nvSpPr>
        <p:spPr>
          <a:xfrm>
            <a:off x="576944" y="3630335"/>
            <a:ext cx="11260829"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Chapter 2:</a:t>
            </a:r>
          </a:p>
        </p:txBody>
      </p:sp>
    </p:spTree>
    <p:extLst>
      <p:ext uri="{BB962C8B-B14F-4D97-AF65-F5344CB8AC3E}">
        <p14:creationId xmlns:p14="http://schemas.microsoft.com/office/powerpoint/2010/main" val="353228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BBE7DAA4-CB56-477A-7663-E618E58DAC85}"/>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506C3E79-276D-33FA-D867-04ED8AA50A2E}"/>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74353113-8972-EA00-4FF1-1AA681FCC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1411F476-7358-A18A-E4D7-B174DA3492D7}"/>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Summary of 1</a:t>
            </a:r>
            <a:r>
              <a:rPr kumimoji="0" lang="en-US" sz="4400" b="1" i="0" u="none" strike="noStrike" kern="1200" cap="none" spc="0" normalizeH="0" baseline="30000" noProof="0" dirty="0">
                <a:ln>
                  <a:noFill/>
                </a:ln>
                <a:solidFill>
                  <a:prstClr val="white"/>
                </a:solidFill>
                <a:effectLst/>
                <a:uLnTx/>
                <a:uFillTx/>
                <a:latin typeface="Aptos" panose="02110004020202020204"/>
                <a:ea typeface="+mn-ea"/>
                <a:cs typeface="+mn-cs"/>
              </a:rPr>
              <a:t>st</a:t>
            </a: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 Thessalonians</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2485C3E2-66ED-2E65-FFF1-78C8A66B089C}"/>
              </a:ext>
            </a:extLst>
          </p:cNvPr>
          <p:cNvSpPr txBox="1"/>
          <p:nvPr/>
        </p:nvSpPr>
        <p:spPr>
          <a:xfrm>
            <a:off x="576944" y="1449708"/>
            <a:ext cx="11260829"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Paul was concerned</a:t>
            </a:r>
            <a:r>
              <a:rPr kumimoji="0" lang="en-US" sz="3200" b="0" i="0" u="none" strike="noStrike" kern="1200" cap="none" spc="0" normalizeH="0" noProof="0" dirty="0">
                <a:ln>
                  <a:noFill/>
                </a:ln>
                <a:solidFill>
                  <a:prstClr val="white"/>
                </a:solidFill>
                <a:effectLst/>
                <a:uLnTx/>
                <a:uFillTx/>
                <a:latin typeface="Aptos" panose="02110004020202020204"/>
                <a:ea typeface="+mn-ea"/>
                <a:cs typeface="+mn-cs"/>
              </a:rPr>
              <a:t> that persecution might make you give up &amp; sent Timothy to encourage them</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aseline="0" dirty="0">
                <a:solidFill>
                  <a:prstClr val="white"/>
                </a:solidFill>
                <a:latin typeface="Aptos" panose="02110004020202020204"/>
              </a:rPr>
              <a:t>Timothy</a:t>
            </a:r>
            <a:r>
              <a:rPr lang="en-US" sz="3200" dirty="0">
                <a:solidFill>
                  <a:prstClr val="white"/>
                </a:solidFill>
                <a:latin typeface="Aptos" panose="02110004020202020204"/>
              </a:rPr>
              <a:t> returned with a good report; Paul was comforted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May</a:t>
            </a:r>
            <a:r>
              <a:rPr kumimoji="0" lang="en-US" sz="3200" b="0" i="0" u="none" strike="noStrike" kern="1200" cap="none" spc="0" normalizeH="0" noProof="0" dirty="0">
                <a:ln>
                  <a:noFill/>
                </a:ln>
                <a:solidFill>
                  <a:prstClr val="white"/>
                </a:solidFill>
                <a:effectLst/>
                <a:uLnTx/>
                <a:uFillTx/>
                <a:latin typeface="Aptos" panose="02110004020202020204"/>
                <a:ea typeface="+mn-ea"/>
                <a:cs typeface="+mn-cs"/>
              </a:rPr>
              <a:t> God make them increase and abound in love to one another</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50C122F-894B-7633-D752-1AB28F2BA0AF}"/>
              </a:ext>
            </a:extLst>
          </p:cNvPr>
          <p:cNvSpPr txBox="1"/>
          <p:nvPr/>
        </p:nvSpPr>
        <p:spPr>
          <a:xfrm>
            <a:off x="576944" y="976271"/>
            <a:ext cx="11260829"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Chapter 3:</a:t>
            </a:r>
          </a:p>
        </p:txBody>
      </p:sp>
      <p:sp>
        <p:nvSpPr>
          <p:cNvPr id="7" name="TextBox 6">
            <a:extLst>
              <a:ext uri="{FF2B5EF4-FFF2-40B4-BE49-F238E27FC236}">
                <a16:creationId xmlns:a16="http://schemas.microsoft.com/office/drawing/2014/main" id="{91DC7AF8-9472-1520-7D2F-9787056FF0BE}"/>
              </a:ext>
            </a:extLst>
          </p:cNvPr>
          <p:cNvSpPr txBox="1"/>
          <p:nvPr/>
        </p:nvSpPr>
        <p:spPr>
          <a:xfrm>
            <a:off x="576944" y="4477690"/>
            <a:ext cx="11260829" cy="156966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Paul encourages</a:t>
            </a:r>
            <a:r>
              <a:rPr kumimoji="0" lang="en-US" sz="3200" b="0" i="0" u="none" strike="noStrike" kern="1200" cap="none" spc="0" normalizeH="0" noProof="0" dirty="0">
                <a:ln>
                  <a:noFill/>
                </a:ln>
                <a:solidFill>
                  <a:prstClr val="white"/>
                </a:solidFill>
                <a:effectLst/>
                <a:uLnTx/>
                <a:uFillTx/>
                <a:latin typeface="Aptos" panose="02110004020202020204"/>
                <a:ea typeface="+mn-ea"/>
                <a:cs typeface="+mn-cs"/>
              </a:rPr>
              <a:t> them to walk as to please God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noProof="0" dirty="0">
                <a:solidFill>
                  <a:prstClr val="white"/>
                </a:solidFill>
                <a:latin typeface="Aptos" panose="02110004020202020204"/>
              </a:rPr>
              <a:t>Paul gives comfort for those who have died, or will die, in faith</a:t>
            </a:r>
            <a:r>
              <a:rPr lang="en-US" sz="3200" dirty="0">
                <a:solidFill>
                  <a:prstClr val="white"/>
                </a:solidFill>
                <a:latin typeface="Aptos" panose="02110004020202020204"/>
              </a:rPr>
              <a:t> and encouragement for those who remain</a:t>
            </a:r>
            <a:endParaRPr lang="en-US" sz="3200" noProof="0" dirty="0">
              <a:solidFill>
                <a:prstClr val="white"/>
              </a:solidFill>
              <a:latin typeface="Aptos" panose="02110004020202020204"/>
            </a:endParaRPr>
          </a:p>
        </p:txBody>
      </p:sp>
      <p:sp>
        <p:nvSpPr>
          <p:cNvPr id="11" name="TextBox 10">
            <a:extLst>
              <a:ext uri="{FF2B5EF4-FFF2-40B4-BE49-F238E27FC236}">
                <a16:creationId xmlns:a16="http://schemas.microsoft.com/office/drawing/2014/main" id="{4FB8863D-7886-59B6-826C-5D96282E77A5}"/>
              </a:ext>
            </a:extLst>
          </p:cNvPr>
          <p:cNvSpPr txBox="1"/>
          <p:nvPr/>
        </p:nvSpPr>
        <p:spPr>
          <a:xfrm>
            <a:off x="576944" y="4004253"/>
            <a:ext cx="11260829"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Chapter 4:</a:t>
            </a:r>
          </a:p>
        </p:txBody>
      </p:sp>
    </p:spTree>
    <p:extLst>
      <p:ext uri="{BB962C8B-B14F-4D97-AF65-F5344CB8AC3E}">
        <p14:creationId xmlns:p14="http://schemas.microsoft.com/office/powerpoint/2010/main" val="311014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B8149B76-B667-C7C1-0376-859F6D14B90A}"/>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5A59D717-90D2-30C1-4FC9-8713622DF214}"/>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AA053E74-50F1-64F9-B755-DEB1BC777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F4A6B8A3-C6F7-D15E-5935-321C78A0A6BE}"/>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Summary of 1</a:t>
            </a:r>
            <a:r>
              <a:rPr kumimoji="0" lang="en-US" sz="4400" b="1" i="0" u="none" strike="noStrike" kern="1200" cap="none" spc="0" normalizeH="0" baseline="30000" noProof="0" dirty="0">
                <a:ln>
                  <a:noFill/>
                </a:ln>
                <a:solidFill>
                  <a:prstClr val="white"/>
                </a:solidFill>
                <a:effectLst/>
                <a:uLnTx/>
                <a:uFillTx/>
                <a:latin typeface="Aptos" panose="02110004020202020204"/>
                <a:ea typeface="+mn-ea"/>
                <a:cs typeface="+mn-cs"/>
              </a:rPr>
              <a:t>st</a:t>
            </a: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 Thessalonians</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66228B9E-37D7-249D-1E80-06AA0A72B689}"/>
              </a:ext>
            </a:extLst>
          </p:cNvPr>
          <p:cNvSpPr txBox="1"/>
          <p:nvPr/>
        </p:nvSpPr>
        <p:spPr>
          <a:xfrm>
            <a:off x="576944" y="1449708"/>
            <a:ext cx="11260829" cy="58477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Exhorts them to remain faithful to the Lord!</a:t>
            </a:r>
          </a:p>
        </p:txBody>
      </p:sp>
      <p:sp>
        <p:nvSpPr>
          <p:cNvPr id="6" name="TextBox 5">
            <a:extLst>
              <a:ext uri="{FF2B5EF4-FFF2-40B4-BE49-F238E27FC236}">
                <a16:creationId xmlns:a16="http://schemas.microsoft.com/office/drawing/2014/main" id="{6E76596D-1B50-3425-6441-0112642C425B}"/>
              </a:ext>
            </a:extLst>
          </p:cNvPr>
          <p:cNvSpPr txBox="1"/>
          <p:nvPr/>
        </p:nvSpPr>
        <p:spPr>
          <a:xfrm>
            <a:off x="576944" y="976271"/>
            <a:ext cx="11260829"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Chapter 5:</a:t>
            </a:r>
          </a:p>
        </p:txBody>
      </p:sp>
    </p:spTree>
    <p:extLst>
      <p:ext uri="{BB962C8B-B14F-4D97-AF65-F5344CB8AC3E}">
        <p14:creationId xmlns:p14="http://schemas.microsoft.com/office/powerpoint/2010/main" val="415020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D2CEC472-5977-67B6-607F-416BE58FBADA}"/>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D3432BCF-4A30-1D71-8F25-FC83846BC6B7}"/>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1B86A287-907A-D218-E2AE-9E03C17EE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7CB36E99-13A7-6511-F4A2-49B231DB1069}"/>
              </a:ext>
            </a:extLst>
          </p:cNvPr>
          <p:cNvSpPr txBox="1"/>
          <p:nvPr/>
        </p:nvSpPr>
        <p:spPr>
          <a:xfrm>
            <a:off x="576944" y="206830"/>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Summary of 2nd Thessalonians</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16961DA-C6F3-5DF8-D8D2-52FD4D20BE3C}"/>
              </a:ext>
            </a:extLst>
          </p:cNvPr>
          <p:cNvSpPr txBox="1"/>
          <p:nvPr/>
        </p:nvSpPr>
        <p:spPr>
          <a:xfrm>
            <a:off x="576944" y="976271"/>
            <a:ext cx="112608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Chapter 1:</a:t>
            </a:r>
          </a:p>
        </p:txBody>
      </p:sp>
      <p:sp>
        <p:nvSpPr>
          <p:cNvPr id="7" name="TextBox 6">
            <a:extLst>
              <a:ext uri="{FF2B5EF4-FFF2-40B4-BE49-F238E27FC236}">
                <a16:creationId xmlns:a16="http://schemas.microsoft.com/office/drawing/2014/main" id="{89E36974-CC00-BF14-0772-2CE3C047E935}"/>
              </a:ext>
            </a:extLst>
          </p:cNvPr>
          <p:cNvSpPr txBox="1"/>
          <p:nvPr/>
        </p:nvSpPr>
        <p:spPr>
          <a:xfrm>
            <a:off x="576944" y="2694930"/>
            <a:ext cx="11260829" cy="156966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Don’t be disturbed</a:t>
            </a:r>
            <a:r>
              <a:rPr kumimoji="0" lang="en-US" sz="3200" b="0" i="0" u="none" strike="noStrike" kern="1200" cap="none" spc="0" normalizeH="0" noProof="0" dirty="0">
                <a:ln>
                  <a:noFill/>
                </a:ln>
                <a:solidFill>
                  <a:prstClr val="white"/>
                </a:solidFill>
                <a:effectLst/>
                <a:uLnTx/>
                <a:uFillTx/>
                <a:latin typeface="Aptos" panose="02110004020202020204"/>
                <a:ea typeface="+mn-ea"/>
                <a:cs typeface="+mn-cs"/>
              </a:rPr>
              <a:t> by false teaching regarding the Lord’s second coming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aseline="0" dirty="0">
                <a:solidFill>
                  <a:prstClr val="white"/>
                </a:solidFill>
                <a:latin typeface="Aptos" panose="02110004020202020204"/>
              </a:rPr>
              <a:t>Stand fast, hold the traditions which</a:t>
            </a:r>
            <a:r>
              <a:rPr lang="en-US" sz="3200" dirty="0">
                <a:solidFill>
                  <a:prstClr val="white"/>
                </a:solidFill>
                <a:latin typeface="Aptos" panose="02110004020202020204"/>
              </a:rPr>
              <a:t> they were taught</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04E805FC-22E8-93A4-B2F1-06A546D1444F}"/>
              </a:ext>
            </a:extLst>
          </p:cNvPr>
          <p:cNvSpPr txBox="1"/>
          <p:nvPr/>
        </p:nvSpPr>
        <p:spPr>
          <a:xfrm>
            <a:off x="576944" y="2221493"/>
            <a:ext cx="112608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Chapter 2:</a:t>
            </a:r>
          </a:p>
        </p:txBody>
      </p:sp>
      <p:sp>
        <p:nvSpPr>
          <p:cNvPr id="8" name="TextBox 7">
            <a:extLst>
              <a:ext uri="{FF2B5EF4-FFF2-40B4-BE49-F238E27FC236}">
                <a16:creationId xmlns:a16="http://schemas.microsoft.com/office/drawing/2014/main" id="{A3F4CCB6-CFA1-7A65-3A2B-297D51E3DA91}"/>
              </a:ext>
            </a:extLst>
          </p:cNvPr>
          <p:cNvSpPr txBox="1"/>
          <p:nvPr/>
        </p:nvSpPr>
        <p:spPr>
          <a:xfrm>
            <a:off x="576944" y="1419511"/>
            <a:ext cx="11260829" cy="58477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Be comforted in your afflictions; God will avenge</a:t>
            </a:r>
          </a:p>
        </p:txBody>
      </p:sp>
      <p:sp>
        <p:nvSpPr>
          <p:cNvPr id="9" name="TextBox 8">
            <a:extLst>
              <a:ext uri="{FF2B5EF4-FFF2-40B4-BE49-F238E27FC236}">
                <a16:creationId xmlns:a16="http://schemas.microsoft.com/office/drawing/2014/main" id="{2CD041CF-8E36-4C79-90FB-1899F29A6CAA}"/>
              </a:ext>
            </a:extLst>
          </p:cNvPr>
          <p:cNvSpPr txBox="1"/>
          <p:nvPr/>
        </p:nvSpPr>
        <p:spPr>
          <a:xfrm>
            <a:off x="576944" y="4829668"/>
            <a:ext cx="11260829" cy="156966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Pray for the Lord’s work to be done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Aptos" panose="02110004020202020204"/>
              </a:rPr>
              <a:t>Deal with those who walk disorderly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Don’t grow weary in d</a:t>
            </a:r>
            <a:r>
              <a:rPr lang="en-US" sz="3200" dirty="0" err="1">
                <a:solidFill>
                  <a:prstClr val="white"/>
                </a:solidFill>
                <a:latin typeface="Aptos" panose="02110004020202020204"/>
              </a:rPr>
              <a:t>oing</a:t>
            </a:r>
            <a:r>
              <a:rPr lang="en-US" sz="3200" dirty="0">
                <a:solidFill>
                  <a:prstClr val="white"/>
                </a:solidFill>
                <a:latin typeface="Aptos" panose="02110004020202020204"/>
              </a:rPr>
              <a:t> good</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6D5971A3-E09E-7746-1AC8-858D558E44B4}"/>
              </a:ext>
            </a:extLst>
          </p:cNvPr>
          <p:cNvSpPr txBox="1"/>
          <p:nvPr/>
        </p:nvSpPr>
        <p:spPr>
          <a:xfrm>
            <a:off x="576944" y="4356231"/>
            <a:ext cx="112608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Chapter 3:</a:t>
            </a:r>
          </a:p>
        </p:txBody>
      </p:sp>
    </p:spTree>
    <p:extLst>
      <p:ext uri="{BB962C8B-B14F-4D97-AF65-F5344CB8AC3E}">
        <p14:creationId xmlns:p14="http://schemas.microsoft.com/office/powerpoint/2010/main" val="203182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137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9A076-5C7D-445F-F9CD-A9C423C06C4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7E7C8A-10FF-B3DA-C3E8-C447EA48A2CF}"/>
              </a:ext>
            </a:extLst>
          </p:cNvPr>
          <p:cNvPicPr>
            <a:picLocks noChangeAspect="1"/>
          </p:cNvPicPr>
          <p:nvPr/>
        </p:nvPicPr>
        <p:blipFill>
          <a:blip r:embed="rId3"/>
          <a:srcRect t="12812" b="6557"/>
          <a:stretch>
            <a:fillRect/>
          </a:stretch>
        </p:blipFill>
        <p:spPr>
          <a:xfrm>
            <a:off x="20" y="1282"/>
            <a:ext cx="12191980" cy="6856718"/>
          </a:xfrm>
          <a:prstGeom prst="rect">
            <a:avLst/>
          </a:prstGeom>
        </p:spPr>
      </p:pic>
      <p:sp>
        <p:nvSpPr>
          <p:cNvPr id="4" name="Oval 3">
            <a:extLst>
              <a:ext uri="{FF2B5EF4-FFF2-40B4-BE49-F238E27FC236}">
                <a16:creationId xmlns:a16="http://schemas.microsoft.com/office/drawing/2014/main" id="{C01947B6-E40E-F89C-5D02-0BBC79033690}"/>
              </a:ext>
            </a:extLst>
          </p:cNvPr>
          <p:cNvSpPr/>
          <p:nvPr/>
        </p:nvSpPr>
        <p:spPr>
          <a:xfrm>
            <a:off x="11139055" y="2722418"/>
            <a:ext cx="322118" cy="280555"/>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46E8B9B-6D6B-CAED-CF4B-6A8F3F6D2D71}"/>
              </a:ext>
            </a:extLst>
          </p:cNvPr>
          <p:cNvSpPr/>
          <p:nvPr/>
        </p:nvSpPr>
        <p:spPr>
          <a:xfrm>
            <a:off x="8738755" y="1735282"/>
            <a:ext cx="1381990" cy="9871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7E3E8ED-963D-BE90-1043-76B3C4E0115C}"/>
              </a:ext>
            </a:extLst>
          </p:cNvPr>
          <p:cNvSpPr/>
          <p:nvPr/>
        </p:nvSpPr>
        <p:spPr>
          <a:xfrm>
            <a:off x="6359236" y="831273"/>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7889C0-73CA-7A08-CC34-BF63C1292A92}"/>
              </a:ext>
            </a:extLst>
          </p:cNvPr>
          <p:cNvSpPr/>
          <p:nvPr/>
        </p:nvSpPr>
        <p:spPr>
          <a:xfrm>
            <a:off x="5212772" y="0"/>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20A6386-1DD5-64CF-A78D-4A8580F55F17}"/>
              </a:ext>
            </a:extLst>
          </p:cNvPr>
          <p:cNvSpPr/>
          <p:nvPr/>
        </p:nvSpPr>
        <p:spPr>
          <a:xfrm>
            <a:off x="4242089" y="379267"/>
            <a:ext cx="970683" cy="758537"/>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9392FCD-0684-A374-3868-63439FCCF00C}"/>
              </a:ext>
            </a:extLst>
          </p:cNvPr>
          <p:cNvSpPr/>
          <p:nvPr/>
        </p:nvSpPr>
        <p:spPr>
          <a:xfrm>
            <a:off x="5140035" y="1802822"/>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E22D43E-0D86-0347-482F-F55B47974D1B}"/>
              </a:ext>
            </a:extLst>
          </p:cNvPr>
          <p:cNvSpPr txBox="1"/>
          <p:nvPr/>
        </p:nvSpPr>
        <p:spPr>
          <a:xfrm>
            <a:off x="9824605" y="1443969"/>
            <a:ext cx="1714500" cy="461665"/>
          </a:xfrm>
          <a:prstGeom prst="rect">
            <a:avLst/>
          </a:prstGeom>
          <a:solidFill>
            <a:schemeClr val="bg1"/>
          </a:solidFill>
        </p:spPr>
        <p:txBody>
          <a:bodyPr wrap="square" rtlCol="0">
            <a:spAutoFit/>
          </a:bodyPr>
          <a:lstStyle/>
          <a:p>
            <a:r>
              <a:rPr lang="en-US" sz="1200" b="1" dirty="0"/>
              <a:t>Timothy joins Paul &amp; Silas</a:t>
            </a:r>
          </a:p>
        </p:txBody>
      </p:sp>
      <p:sp>
        <p:nvSpPr>
          <p:cNvPr id="11" name="TextBox 10">
            <a:extLst>
              <a:ext uri="{FF2B5EF4-FFF2-40B4-BE49-F238E27FC236}">
                <a16:creationId xmlns:a16="http://schemas.microsoft.com/office/drawing/2014/main" id="{E124244B-D3EB-CF6E-A16C-25F106784D82}"/>
              </a:ext>
            </a:extLst>
          </p:cNvPr>
          <p:cNvSpPr txBox="1"/>
          <p:nvPr/>
        </p:nvSpPr>
        <p:spPr>
          <a:xfrm>
            <a:off x="10851552" y="3052727"/>
            <a:ext cx="1340428" cy="461665"/>
          </a:xfrm>
          <a:prstGeom prst="rect">
            <a:avLst/>
          </a:prstGeom>
          <a:solidFill>
            <a:schemeClr val="bg1"/>
          </a:solidFill>
        </p:spPr>
        <p:txBody>
          <a:bodyPr wrap="square" rtlCol="0">
            <a:spAutoFit/>
          </a:bodyPr>
          <a:lstStyle/>
          <a:p>
            <a:r>
              <a:rPr lang="en-US" sz="1200" b="1" dirty="0"/>
              <a:t>Division over John Mark</a:t>
            </a:r>
          </a:p>
        </p:txBody>
      </p:sp>
      <p:sp>
        <p:nvSpPr>
          <p:cNvPr id="12" name="TextBox 11">
            <a:extLst>
              <a:ext uri="{FF2B5EF4-FFF2-40B4-BE49-F238E27FC236}">
                <a16:creationId xmlns:a16="http://schemas.microsoft.com/office/drawing/2014/main" id="{0DFE140D-88F6-32B3-06DC-11F892CE71BD}"/>
              </a:ext>
            </a:extLst>
          </p:cNvPr>
          <p:cNvSpPr txBox="1"/>
          <p:nvPr/>
        </p:nvSpPr>
        <p:spPr>
          <a:xfrm>
            <a:off x="7062354" y="816874"/>
            <a:ext cx="1875560" cy="276999"/>
          </a:xfrm>
          <a:prstGeom prst="rect">
            <a:avLst/>
          </a:prstGeom>
          <a:solidFill>
            <a:schemeClr val="bg1"/>
          </a:solidFill>
        </p:spPr>
        <p:txBody>
          <a:bodyPr wrap="square" rtlCol="0">
            <a:spAutoFit/>
          </a:bodyPr>
          <a:lstStyle/>
          <a:p>
            <a:r>
              <a:rPr lang="en-US" sz="1200" b="1" dirty="0"/>
              <a:t>Vision from Macedonia</a:t>
            </a:r>
          </a:p>
        </p:txBody>
      </p:sp>
      <p:sp>
        <p:nvSpPr>
          <p:cNvPr id="13" name="TextBox 12">
            <a:extLst>
              <a:ext uri="{FF2B5EF4-FFF2-40B4-BE49-F238E27FC236}">
                <a16:creationId xmlns:a16="http://schemas.microsoft.com/office/drawing/2014/main" id="{746D972D-4C86-0CDD-0AEA-C6D973B57F35}"/>
              </a:ext>
            </a:extLst>
          </p:cNvPr>
          <p:cNvSpPr txBox="1"/>
          <p:nvPr/>
        </p:nvSpPr>
        <p:spPr>
          <a:xfrm>
            <a:off x="5910698" y="1288"/>
            <a:ext cx="1875560" cy="646331"/>
          </a:xfrm>
          <a:prstGeom prst="rect">
            <a:avLst/>
          </a:prstGeom>
          <a:solidFill>
            <a:schemeClr val="bg1"/>
          </a:solidFill>
        </p:spPr>
        <p:txBody>
          <a:bodyPr wrap="square" rtlCol="0">
            <a:spAutoFit/>
          </a:bodyPr>
          <a:lstStyle/>
          <a:p>
            <a:r>
              <a:rPr lang="en-US" sz="1200" b="1" dirty="0"/>
              <a:t>Lydia converted</a:t>
            </a:r>
          </a:p>
          <a:p>
            <a:r>
              <a:rPr lang="en-US" sz="1200" b="1" dirty="0"/>
              <a:t>Beaten &amp; Imprisoned</a:t>
            </a:r>
          </a:p>
          <a:p>
            <a:r>
              <a:rPr lang="en-US" sz="1200" b="1" dirty="0"/>
              <a:t>Jailer converted</a:t>
            </a:r>
          </a:p>
        </p:txBody>
      </p:sp>
      <p:sp>
        <p:nvSpPr>
          <p:cNvPr id="14" name="TextBox 13">
            <a:extLst>
              <a:ext uri="{FF2B5EF4-FFF2-40B4-BE49-F238E27FC236}">
                <a16:creationId xmlns:a16="http://schemas.microsoft.com/office/drawing/2014/main" id="{C536B345-6570-E819-931D-DB98B5220D61}"/>
              </a:ext>
            </a:extLst>
          </p:cNvPr>
          <p:cNvSpPr txBox="1"/>
          <p:nvPr/>
        </p:nvSpPr>
        <p:spPr>
          <a:xfrm>
            <a:off x="2366529" y="25977"/>
            <a:ext cx="1875560" cy="830997"/>
          </a:xfrm>
          <a:prstGeom prst="rect">
            <a:avLst/>
          </a:prstGeom>
          <a:solidFill>
            <a:schemeClr val="bg1"/>
          </a:solidFill>
        </p:spPr>
        <p:txBody>
          <a:bodyPr wrap="square" rtlCol="0">
            <a:spAutoFit/>
          </a:bodyPr>
          <a:lstStyle/>
          <a:p>
            <a:r>
              <a:rPr lang="en-US" sz="1200" b="1" dirty="0"/>
              <a:t>Reasoned with Jews; some were converted; Others attacked Jason’s house</a:t>
            </a:r>
          </a:p>
        </p:txBody>
      </p:sp>
      <p:sp>
        <p:nvSpPr>
          <p:cNvPr id="15" name="TextBox 14">
            <a:extLst>
              <a:ext uri="{FF2B5EF4-FFF2-40B4-BE49-F238E27FC236}">
                <a16:creationId xmlns:a16="http://schemas.microsoft.com/office/drawing/2014/main" id="{3331B253-E63C-72A0-7D36-E67E0C6EF93C}"/>
              </a:ext>
            </a:extLst>
          </p:cNvPr>
          <p:cNvSpPr txBox="1"/>
          <p:nvPr/>
        </p:nvSpPr>
        <p:spPr>
          <a:xfrm>
            <a:off x="3544163" y="1049846"/>
            <a:ext cx="1994191" cy="461665"/>
          </a:xfrm>
          <a:prstGeom prst="rect">
            <a:avLst/>
          </a:prstGeom>
          <a:solidFill>
            <a:schemeClr val="bg1"/>
          </a:solidFill>
        </p:spPr>
        <p:txBody>
          <a:bodyPr wrap="square" rtlCol="0">
            <a:spAutoFit/>
          </a:bodyPr>
          <a:lstStyle/>
          <a:p>
            <a:r>
              <a:rPr lang="en-US" sz="1200" b="1" dirty="0"/>
              <a:t>More fair minded; searched the scriptures </a:t>
            </a:r>
          </a:p>
        </p:txBody>
      </p:sp>
      <p:sp>
        <p:nvSpPr>
          <p:cNvPr id="16" name="TextBox 15">
            <a:extLst>
              <a:ext uri="{FF2B5EF4-FFF2-40B4-BE49-F238E27FC236}">
                <a16:creationId xmlns:a16="http://schemas.microsoft.com/office/drawing/2014/main" id="{862E9F81-2AE7-EFAF-F495-93A2469893E4}"/>
              </a:ext>
            </a:extLst>
          </p:cNvPr>
          <p:cNvSpPr txBox="1"/>
          <p:nvPr/>
        </p:nvSpPr>
        <p:spPr>
          <a:xfrm>
            <a:off x="5535323" y="2391004"/>
            <a:ext cx="1994191" cy="461665"/>
          </a:xfrm>
          <a:prstGeom prst="rect">
            <a:avLst/>
          </a:prstGeom>
          <a:solidFill>
            <a:schemeClr val="bg1"/>
          </a:solidFill>
        </p:spPr>
        <p:txBody>
          <a:bodyPr wrap="square" rtlCol="0">
            <a:spAutoFit/>
          </a:bodyPr>
          <a:lstStyle/>
          <a:p>
            <a:r>
              <a:rPr lang="en-US" sz="1200" dirty="0"/>
              <a:t>Paul addressing the  Areopagus (judgment seat)</a:t>
            </a:r>
          </a:p>
        </p:txBody>
      </p:sp>
    </p:spTree>
    <p:extLst>
      <p:ext uri="{BB962C8B-B14F-4D97-AF65-F5344CB8AC3E}">
        <p14:creationId xmlns:p14="http://schemas.microsoft.com/office/powerpoint/2010/main" val="220272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F3AF79D1-BEBF-B6AF-C274-B5BB40A08028}"/>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CE3877C3-33D9-2EBC-5259-F2C1A9C0670F}"/>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8592AB7D-26B9-504F-FAFB-FCEB8B1A0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073C23FE-67AC-D7C2-EFD3-266E4015438F}"/>
              </a:ext>
            </a:extLst>
          </p:cNvPr>
          <p:cNvSpPr txBox="1"/>
          <p:nvPr/>
        </p:nvSpPr>
        <p:spPr>
          <a:xfrm>
            <a:off x="576943" y="206830"/>
            <a:ext cx="111372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Paul’s speech at the Areopagus</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BE2597A-E3E2-A8A3-214F-4264B0C2ED2F}"/>
              </a:ext>
            </a:extLst>
          </p:cNvPr>
          <p:cNvSpPr txBox="1"/>
          <p:nvPr/>
        </p:nvSpPr>
        <p:spPr>
          <a:xfrm>
            <a:off x="576943" y="976271"/>
            <a:ext cx="11297899"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Verses 22-28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The true God: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Creator of all things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Completely independent of men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God does not need anything men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Man is totally dependent upon God for their existence</a:t>
            </a:r>
          </a:p>
          <a:p>
            <a:pPr marL="457200" marR="0" lvl="0"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God rules in the affairs of men</a:t>
            </a:r>
          </a:p>
          <a:p>
            <a:pPr marL="457200" marR="0" lvl="0"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The conduct of God among men is calculated to draw men to seek Him, though He is not far from each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3" name="Rectangle 2">
            <a:extLst>
              <a:ext uri="{FF2B5EF4-FFF2-40B4-BE49-F238E27FC236}">
                <a16:creationId xmlns:a16="http://schemas.microsoft.com/office/drawing/2014/main" id="{F083F316-2549-E867-50A7-40A51A666BF0}"/>
              </a:ext>
            </a:extLst>
          </p:cNvPr>
          <p:cNvSpPr/>
          <p:nvPr/>
        </p:nvSpPr>
        <p:spPr>
          <a:xfrm rot="1221271">
            <a:off x="9391175" y="599298"/>
            <a:ext cx="2436629" cy="707886"/>
          </a:xfrm>
          <a:prstGeom prst="rect">
            <a:avLst/>
          </a:prstGeom>
          <a:solidFill>
            <a:schemeClr val="accent2">
              <a:lumMod val="20000"/>
              <a:lumOff val="80000"/>
            </a:schemeClr>
          </a:solid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Summary</a:t>
            </a:r>
          </a:p>
        </p:txBody>
      </p:sp>
    </p:spTree>
    <p:extLst>
      <p:ext uri="{BB962C8B-B14F-4D97-AF65-F5344CB8AC3E}">
        <p14:creationId xmlns:p14="http://schemas.microsoft.com/office/powerpoint/2010/main" val="353631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2A84D468-C6B7-55B7-3A68-03FF81A5E50A}"/>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0B171F0B-E715-39D0-8783-A878D124D5DC}"/>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descr="A close up of an open book&#10;&#10;AI-generated content may be incorrect.">
            <a:extLst>
              <a:ext uri="{FF2B5EF4-FFF2-40B4-BE49-F238E27FC236}">
                <a16:creationId xmlns:a16="http://schemas.microsoft.com/office/drawing/2014/main" id="{049FC7E4-FBDD-989F-BFDB-6E8CF5D39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55C3EA18-0A11-A3A0-AF9B-23A66A90977A}"/>
              </a:ext>
            </a:extLst>
          </p:cNvPr>
          <p:cNvSpPr txBox="1"/>
          <p:nvPr/>
        </p:nvSpPr>
        <p:spPr>
          <a:xfrm>
            <a:off x="576943" y="206830"/>
            <a:ext cx="111372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Paul’s speech at the Areopagus</a:t>
            </a: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84BDAEC-7137-7917-70D5-A09E4B8FF3EB}"/>
              </a:ext>
            </a:extLst>
          </p:cNvPr>
          <p:cNvSpPr txBox="1"/>
          <p:nvPr/>
        </p:nvSpPr>
        <p:spPr>
          <a:xfrm>
            <a:off x="576943" y="976271"/>
            <a:ext cx="1129789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Verses 29-31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Since we are the offspring of God, do not conceive of God as an object of gold or silver or stone shaped by men’s tools and art.</a:t>
            </a:r>
          </a:p>
          <a:p>
            <a:pPr marL="457200" marR="0" lvl="0"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3" name="TextBox 2">
            <a:extLst>
              <a:ext uri="{FF2B5EF4-FFF2-40B4-BE49-F238E27FC236}">
                <a16:creationId xmlns:a16="http://schemas.microsoft.com/office/drawing/2014/main" id="{F1AD3326-9AC5-5CA4-7960-3199787900BC}"/>
              </a:ext>
            </a:extLst>
          </p:cNvPr>
          <p:cNvSpPr txBox="1"/>
          <p:nvPr/>
        </p:nvSpPr>
        <p:spPr>
          <a:xfrm>
            <a:off x="1573802" y="3204073"/>
            <a:ext cx="1030104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God commands that all men everywhere should repent.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God will judge all men by the one He has chosen, Jesus Christ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He demonstrated that Christ is His choice to be Judge by raising Him from the dead</a:t>
            </a:r>
          </a:p>
        </p:txBody>
      </p:sp>
      <p:sp>
        <p:nvSpPr>
          <p:cNvPr id="6" name="Rectangle 5">
            <a:extLst>
              <a:ext uri="{FF2B5EF4-FFF2-40B4-BE49-F238E27FC236}">
                <a16:creationId xmlns:a16="http://schemas.microsoft.com/office/drawing/2014/main" id="{F5E805B4-80B5-16BF-242D-8E0A355B4C61}"/>
              </a:ext>
            </a:extLst>
          </p:cNvPr>
          <p:cNvSpPr/>
          <p:nvPr/>
        </p:nvSpPr>
        <p:spPr>
          <a:xfrm rot="1221271">
            <a:off x="9391175" y="599298"/>
            <a:ext cx="2436629" cy="707886"/>
          </a:xfrm>
          <a:prstGeom prst="rect">
            <a:avLst/>
          </a:prstGeom>
          <a:solidFill>
            <a:schemeClr val="accent2">
              <a:lumMod val="20000"/>
              <a:lumOff val="80000"/>
            </a:schemeClr>
          </a:solid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Summary</a:t>
            </a:r>
          </a:p>
        </p:txBody>
      </p:sp>
    </p:spTree>
    <p:extLst>
      <p:ext uri="{BB962C8B-B14F-4D97-AF65-F5344CB8AC3E}">
        <p14:creationId xmlns:p14="http://schemas.microsoft.com/office/powerpoint/2010/main" val="300091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FEF23-183D-3CD4-376A-0B6E105F7D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51E7C3-5092-E411-58AA-7F76278A92F5}"/>
              </a:ext>
            </a:extLst>
          </p:cNvPr>
          <p:cNvPicPr>
            <a:picLocks noChangeAspect="1"/>
          </p:cNvPicPr>
          <p:nvPr/>
        </p:nvPicPr>
        <p:blipFill>
          <a:blip r:embed="rId3"/>
          <a:srcRect t="12812" b="6557"/>
          <a:stretch>
            <a:fillRect/>
          </a:stretch>
        </p:blipFill>
        <p:spPr>
          <a:xfrm>
            <a:off x="20" y="1282"/>
            <a:ext cx="12191980" cy="6856718"/>
          </a:xfrm>
          <a:prstGeom prst="rect">
            <a:avLst/>
          </a:prstGeom>
        </p:spPr>
      </p:pic>
      <p:sp>
        <p:nvSpPr>
          <p:cNvPr id="4" name="Oval 3">
            <a:extLst>
              <a:ext uri="{FF2B5EF4-FFF2-40B4-BE49-F238E27FC236}">
                <a16:creationId xmlns:a16="http://schemas.microsoft.com/office/drawing/2014/main" id="{42F75D04-D38B-D188-DAD3-9030393D1B84}"/>
              </a:ext>
            </a:extLst>
          </p:cNvPr>
          <p:cNvSpPr/>
          <p:nvPr/>
        </p:nvSpPr>
        <p:spPr>
          <a:xfrm>
            <a:off x="11139055" y="2722418"/>
            <a:ext cx="322118" cy="280555"/>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29A5EE6-171A-E954-94E8-51822D9D96B2}"/>
              </a:ext>
            </a:extLst>
          </p:cNvPr>
          <p:cNvSpPr/>
          <p:nvPr/>
        </p:nvSpPr>
        <p:spPr>
          <a:xfrm>
            <a:off x="8738755" y="1735282"/>
            <a:ext cx="1381990" cy="9871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05A495F-D85A-C882-CE93-69E4681543CC}"/>
              </a:ext>
            </a:extLst>
          </p:cNvPr>
          <p:cNvSpPr/>
          <p:nvPr/>
        </p:nvSpPr>
        <p:spPr>
          <a:xfrm>
            <a:off x="6359236" y="831273"/>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4209667-70C5-23A7-7B39-93C6B27FAA4B}"/>
              </a:ext>
            </a:extLst>
          </p:cNvPr>
          <p:cNvSpPr/>
          <p:nvPr/>
        </p:nvSpPr>
        <p:spPr>
          <a:xfrm>
            <a:off x="5212772" y="0"/>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013879D-8145-3CBD-1DB9-A76CF1EB70A3}"/>
              </a:ext>
            </a:extLst>
          </p:cNvPr>
          <p:cNvSpPr/>
          <p:nvPr/>
        </p:nvSpPr>
        <p:spPr>
          <a:xfrm>
            <a:off x="4242089" y="379267"/>
            <a:ext cx="970683" cy="758537"/>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EA9300D-19B2-D8BC-114D-C895A38F3CD1}"/>
              </a:ext>
            </a:extLst>
          </p:cNvPr>
          <p:cNvSpPr/>
          <p:nvPr/>
        </p:nvSpPr>
        <p:spPr>
          <a:xfrm>
            <a:off x="5140035" y="1802822"/>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75FC04-0F37-F338-AF22-C334BAB3CED0}"/>
              </a:ext>
            </a:extLst>
          </p:cNvPr>
          <p:cNvSpPr txBox="1"/>
          <p:nvPr/>
        </p:nvSpPr>
        <p:spPr>
          <a:xfrm>
            <a:off x="9824605" y="1443969"/>
            <a:ext cx="1714500" cy="461665"/>
          </a:xfrm>
          <a:prstGeom prst="rect">
            <a:avLst/>
          </a:prstGeom>
          <a:solidFill>
            <a:schemeClr val="bg1"/>
          </a:solidFill>
        </p:spPr>
        <p:txBody>
          <a:bodyPr wrap="square" rtlCol="0">
            <a:spAutoFit/>
          </a:bodyPr>
          <a:lstStyle/>
          <a:p>
            <a:r>
              <a:rPr lang="en-US" sz="1200" b="1" dirty="0"/>
              <a:t>Timothy joins Paul &amp; Silas</a:t>
            </a:r>
          </a:p>
        </p:txBody>
      </p:sp>
      <p:sp>
        <p:nvSpPr>
          <p:cNvPr id="11" name="TextBox 10">
            <a:extLst>
              <a:ext uri="{FF2B5EF4-FFF2-40B4-BE49-F238E27FC236}">
                <a16:creationId xmlns:a16="http://schemas.microsoft.com/office/drawing/2014/main" id="{A77B0155-9C43-FFBD-BFFD-A4C64DB6016A}"/>
              </a:ext>
            </a:extLst>
          </p:cNvPr>
          <p:cNvSpPr txBox="1"/>
          <p:nvPr/>
        </p:nvSpPr>
        <p:spPr>
          <a:xfrm>
            <a:off x="10851552" y="3052727"/>
            <a:ext cx="1340428" cy="461665"/>
          </a:xfrm>
          <a:prstGeom prst="rect">
            <a:avLst/>
          </a:prstGeom>
          <a:solidFill>
            <a:schemeClr val="bg1"/>
          </a:solidFill>
        </p:spPr>
        <p:txBody>
          <a:bodyPr wrap="square" rtlCol="0">
            <a:spAutoFit/>
          </a:bodyPr>
          <a:lstStyle/>
          <a:p>
            <a:r>
              <a:rPr lang="en-US" sz="1200" b="1" dirty="0"/>
              <a:t>Division over John Mark</a:t>
            </a:r>
          </a:p>
        </p:txBody>
      </p:sp>
      <p:sp>
        <p:nvSpPr>
          <p:cNvPr id="12" name="TextBox 11">
            <a:extLst>
              <a:ext uri="{FF2B5EF4-FFF2-40B4-BE49-F238E27FC236}">
                <a16:creationId xmlns:a16="http://schemas.microsoft.com/office/drawing/2014/main" id="{CB6964CB-EA2A-FC05-F7F8-5A29F985CB7F}"/>
              </a:ext>
            </a:extLst>
          </p:cNvPr>
          <p:cNvSpPr txBox="1"/>
          <p:nvPr/>
        </p:nvSpPr>
        <p:spPr>
          <a:xfrm>
            <a:off x="7062354" y="816874"/>
            <a:ext cx="1875560" cy="276999"/>
          </a:xfrm>
          <a:prstGeom prst="rect">
            <a:avLst/>
          </a:prstGeom>
          <a:solidFill>
            <a:schemeClr val="bg1"/>
          </a:solidFill>
        </p:spPr>
        <p:txBody>
          <a:bodyPr wrap="square" rtlCol="0">
            <a:spAutoFit/>
          </a:bodyPr>
          <a:lstStyle/>
          <a:p>
            <a:r>
              <a:rPr lang="en-US" sz="1200" b="1" dirty="0"/>
              <a:t>Vision from Macedonia</a:t>
            </a:r>
          </a:p>
        </p:txBody>
      </p:sp>
      <p:sp>
        <p:nvSpPr>
          <p:cNvPr id="13" name="TextBox 12">
            <a:extLst>
              <a:ext uri="{FF2B5EF4-FFF2-40B4-BE49-F238E27FC236}">
                <a16:creationId xmlns:a16="http://schemas.microsoft.com/office/drawing/2014/main" id="{9594E57C-7C06-AE05-10C6-EF0957B2526D}"/>
              </a:ext>
            </a:extLst>
          </p:cNvPr>
          <p:cNvSpPr txBox="1"/>
          <p:nvPr/>
        </p:nvSpPr>
        <p:spPr>
          <a:xfrm>
            <a:off x="5910698" y="1288"/>
            <a:ext cx="1875560" cy="646331"/>
          </a:xfrm>
          <a:prstGeom prst="rect">
            <a:avLst/>
          </a:prstGeom>
          <a:solidFill>
            <a:schemeClr val="bg1"/>
          </a:solidFill>
        </p:spPr>
        <p:txBody>
          <a:bodyPr wrap="square" rtlCol="0">
            <a:spAutoFit/>
          </a:bodyPr>
          <a:lstStyle/>
          <a:p>
            <a:r>
              <a:rPr lang="en-US" sz="1200" b="1" dirty="0"/>
              <a:t>Lydia converted</a:t>
            </a:r>
          </a:p>
          <a:p>
            <a:r>
              <a:rPr lang="en-US" sz="1200" b="1" dirty="0"/>
              <a:t>Beaten &amp; Imprisoned</a:t>
            </a:r>
          </a:p>
          <a:p>
            <a:r>
              <a:rPr lang="en-US" sz="1200" b="1" dirty="0"/>
              <a:t>Jailer converted</a:t>
            </a:r>
          </a:p>
        </p:txBody>
      </p:sp>
      <p:sp>
        <p:nvSpPr>
          <p:cNvPr id="14" name="TextBox 13">
            <a:extLst>
              <a:ext uri="{FF2B5EF4-FFF2-40B4-BE49-F238E27FC236}">
                <a16:creationId xmlns:a16="http://schemas.microsoft.com/office/drawing/2014/main" id="{6349D815-FAA9-29CB-BA27-9625964DB20A}"/>
              </a:ext>
            </a:extLst>
          </p:cNvPr>
          <p:cNvSpPr txBox="1"/>
          <p:nvPr/>
        </p:nvSpPr>
        <p:spPr>
          <a:xfrm>
            <a:off x="2366529" y="25977"/>
            <a:ext cx="1875560" cy="830997"/>
          </a:xfrm>
          <a:prstGeom prst="rect">
            <a:avLst/>
          </a:prstGeom>
          <a:solidFill>
            <a:schemeClr val="bg1"/>
          </a:solidFill>
        </p:spPr>
        <p:txBody>
          <a:bodyPr wrap="square" rtlCol="0">
            <a:spAutoFit/>
          </a:bodyPr>
          <a:lstStyle/>
          <a:p>
            <a:r>
              <a:rPr lang="en-US" sz="1200" b="1" dirty="0"/>
              <a:t>Reasoned with Jews; some were converted; Others attacked Jason’s house</a:t>
            </a:r>
          </a:p>
        </p:txBody>
      </p:sp>
      <p:sp>
        <p:nvSpPr>
          <p:cNvPr id="15" name="TextBox 14">
            <a:extLst>
              <a:ext uri="{FF2B5EF4-FFF2-40B4-BE49-F238E27FC236}">
                <a16:creationId xmlns:a16="http://schemas.microsoft.com/office/drawing/2014/main" id="{5F8D21AB-098D-7AB6-80D8-12338D446A2E}"/>
              </a:ext>
            </a:extLst>
          </p:cNvPr>
          <p:cNvSpPr txBox="1"/>
          <p:nvPr/>
        </p:nvSpPr>
        <p:spPr>
          <a:xfrm>
            <a:off x="3544163" y="1049846"/>
            <a:ext cx="1994191" cy="461665"/>
          </a:xfrm>
          <a:prstGeom prst="rect">
            <a:avLst/>
          </a:prstGeom>
          <a:solidFill>
            <a:schemeClr val="bg1"/>
          </a:solidFill>
        </p:spPr>
        <p:txBody>
          <a:bodyPr wrap="square" rtlCol="0">
            <a:spAutoFit/>
          </a:bodyPr>
          <a:lstStyle/>
          <a:p>
            <a:r>
              <a:rPr lang="en-US" sz="1200" b="1" dirty="0"/>
              <a:t>More fair minded; searched the scriptures </a:t>
            </a:r>
          </a:p>
        </p:txBody>
      </p:sp>
      <p:sp>
        <p:nvSpPr>
          <p:cNvPr id="16" name="TextBox 15">
            <a:extLst>
              <a:ext uri="{FF2B5EF4-FFF2-40B4-BE49-F238E27FC236}">
                <a16:creationId xmlns:a16="http://schemas.microsoft.com/office/drawing/2014/main" id="{BBE715E8-1D2D-333E-63A7-97EB1699CC21}"/>
              </a:ext>
            </a:extLst>
          </p:cNvPr>
          <p:cNvSpPr txBox="1"/>
          <p:nvPr/>
        </p:nvSpPr>
        <p:spPr>
          <a:xfrm>
            <a:off x="5535323" y="2391004"/>
            <a:ext cx="1994191" cy="461665"/>
          </a:xfrm>
          <a:prstGeom prst="rect">
            <a:avLst/>
          </a:prstGeom>
          <a:solidFill>
            <a:schemeClr val="bg1"/>
          </a:solidFill>
        </p:spPr>
        <p:txBody>
          <a:bodyPr wrap="square" rtlCol="0">
            <a:spAutoFit/>
          </a:bodyPr>
          <a:lstStyle/>
          <a:p>
            <a:r>
              <a:rPr lang="en-US" sz="1200" dirty="0"/>
              <a:t>Paul addressing the  Areopagus (judgment seat)</a:t>
            </a:r>
          </a:p>
        </p:txBody>
      </p:sp>
      <p:sp>
        <p:nvSpPr>
          <p:cNvPr id="17" name="Rectangle 16">
            <a:extLst>
              <a:ext uri="{FF2B5EF4-FFF2-40B4-BE49-F238E27FC236}">
                <a16:creationId xmlns:a16="http://schemas.microsoft.com/office/drawing/2014/main" id="{9865F94A-CD11-BDC1-BA2F-AA09FB1CA924}"/>
              </a:ext>
            </a:extLst>
          </p:cNvPr>
          <p:cNvSpPr/>
          <p:nvPr/>
        </p:nvSpPr>
        <p:spPr>
          <a:xfrm rot="1221271">
            <a:off x="9253473" y="246497"/>
            <a:ext cx="2436629" cy="707886"/>
          </a:xfrm>
          <a:prstGeom prst="rect">
            <a:avLst/>
          </a:prstGeom>
          <a:solidFill>
            <a:schemeClr val="accent2">
              <a:lumMod val="20000"/>
              <a:lumOff val="80000"/>
            </a:schemeClr>
          </a:solid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Summary</a:t>
            </a:r>
          </a:p>
        </p:txBody>
      </p:sp>
      <p:sp>
        <p:nvSpPr>
          <p:cNvPr id="2" name="Oval 1">
            <a:extLst>
              <a:ext uri="{FF2B5EF4-FFF2-40B4-BE49-F238E27FC236}">
                <a16:creationId xmlns:a16="http://schemas.microsoft.com/office/drawing/2014/main" id="{75F89074-AE4F-3455-7301-37F4EF9EF98D}"/>
              </a:ext>
            </a:extLst>
          </p:cNvPr>
          <p:cNvSpPr/>
          <p:nvPr/>
        </p:nvSpPr>
        <p:spPr>
          <a:xfrm>
            <a:off x="4454451" y="1972077"/>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102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6C5B-DA23-D003-9E85-68530A2053C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A10E2F4-07CA-1FB3-67D0-84266EE5AD54}"/>
              </a:ext>
            </a:extLst>
          </p:cNvPr>
          <p:cNvPicPr>
            <a:picLocks noChangeAspect="1"/>
          </p:cNvPicPr>
          <p:nvPr/>
        </p:nvPicPr>
        <p:blipFill>
          <a:blip r:embed="rId3"/>
          <a:srcRect t="12812" b="6557"/>
          <a:stretch>
            <a:fillRect/>
          </a:stretch>
        </p:blipFill>
        <p:spPr>
          <a:xfrm>
            <a:off x="20" y="1282"/>
            <a:ext cx="12191980" cy="6856718"/>
          </a:xfrm>
          <a:prstGeom prst="rect">
            <a:avLst/>
          </a:prstGeom>
        </p:spPr>
      </p:pic>
      <p:sp>
        <p:nvSpPr>
          <p:cNvPr id="5" name="Oval 4">
            <a:extLst>
              <a:ext uri="{FF2B5EF4-FFF2-40B4-BE49-F238E27FC236}">
                <a16:creationId xmlns:a16="http://schemas.microsoft.com/office/drawing/2014/main" id="{A6E6BB29-8884-EE77-C1C6-1BED9206DE43}"/>
              </a:ext>
            </a:extLst>
          </p:cNvPr>
          <p:cNvSpPr/>
          <p:nvPr/>
        </p:nvSpPr>
        <p:spPr>
          <a:xfrm>
            <a:off x="8738755" y="1735282"/>
            <a:ext cx="1381990" cy="9871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C9974A7-EB66-62C9-3D46-148B260171A1}"/>
              </a:ext>
            </a:extLst>
          </p:cNvPr>
          <p:cNvSpPr/>
          <p:nvPr/>
        </p:nvSpPr>
        <p:spPr>
          <a:xfrm>
            <a:off x="6359236" y="831273"/>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9DA420-6C08-AABD-3845-7A9A47BF9FDD}"/>
              </a:ext>
            </a:extLst>
          </p:cNvPr>
          <p:cNvSpPr/>
          <p:nvPr/>
        </p:nvSpPr>
        <p:spPr>
          <a:xfrm>
            <a:off x="5212772" y="0"/>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2BEAFB-15A0-4F87-1AFE-89E9F0A3D663}"/>
              </a:ext>
            </a:extLst>
          </p:cNvPr>
          <p:cNvSpPr/>
          <p:nvPr/>
        </p:nvSpPr>
        <p:spPr>
          <a:xfrm>
            <a:off x="4242089" y="379267"/>
            <a:ext cx="970683" cy="758537"/>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BFEBB4A-F88A-BF37-A5BD-880303A8043E}"/>
              </a:ext>
            </a:extLst>
          </p:cNvPr>
          <p:cNvSpPr/>
          <p:nvPr/>
        </p:nvSpPr>
        <p:spPr>
          <a:xfrm>
            <a:off x="5140035" y="1802822"/>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C1AD9C-CDE2-54E3-8A66-3FE96F61BA09}"/>
              </a:ext>
            </a:extLst>
          </p:cNvPr>
          <p:cNvSpPr txBox="1"/>
          <p:nvPr/>
        </p:nvSpPr>
        <p:spPr>
          <a:xfrm>
            <a:off x="9824605" y="1443969"/>
            <a:ext cx="1714500" cy="461665"/>
          </a:xfrm>
          <a:prstGeom prst="rect">
            <a:avLst/>
          </a:prstGeom>
          <a:solidFill>
            <a:schemeClr val="bg1"/>
          </a:solidFill>
        </p:spPr>
        <p:txBody>
          <a:bodyPr wrap="square" rtlCol="0">
            <a:spAutoFit/>
          </a:bodyPr>
          <a:lstStyle/>
          <a:p>
            <a:r>
              <a:rPr lang="en-US" sz="1200" b="1" dirty="0"/>
              <a:t>Timothy joins Paul &amp; Silas</a:t>
            </a:r>
          </a:p>
        </p:txBody>
      </p:sp>
      <p:sp>
        <p:nvSpPr>
          <p:cNvPr id="12" name="TextBox 11">
            <a:extLst>
              <a:ext uri="{FF2B5EF4-FFF2-40B4-BE49-F238E27FC236}">
                <a16:creationId xmlns:a16="http://schemas.microsoft.com/office/drawing/2014/main" id="{5E61A247-68D9-3173-F044-AA572AFF7545}"/>
              </a:ext>
            </a:extLst>
          </p:cNvPr>
          <p:cNvSpPr txBox="1"/>
          <p:nvPr/>
        </p:nvSpPr>
        <p:spPr>
          <a:xfrm>
            <a:off x="7062354" y="816874"/>
            <a:ext cx="1875560" cy="276999"/>
          </a:xfrm>
          <a:prstGeom prst="rect">
            <a:avLst/>
          </a:prstGeom>
          <a:solidFill>
            <a:schemeClr val="bg1"/>
          </a:solidFill>
        </p:spPr>
        <p:txBody>
          <a:bodyPr wrap="square" rtlCol="0">
            <a:spAutoFit/>
          </a:bodyPr>
          <a:lstStyle/>
          <a:p>
            <a:r>
              <a:rPr lang="en-US" sz="1200" b="1" dirty="0"/>
              <a:t>Vision from Macedonia</a:t>
            </a:r>
          </a:p>
        </p:txBody>
      </p:sp>
      <p:sp>
        <p:nvSpPr>
          <p:cNvPr id="13" name="TextBox 12">
            <a:extLst>
              <a:ext uri="{FF2B5EF4-FFF2-40B4-BE49-F238E27FC236}">
                <a16:creationId xmlns:a16="http://schemas.microsoft.com/office/drawing/2014/main" id="{E9CF5F3C-C70F-1BCD-1634-77E25D7CCEC3}"/>
              </a:ext>
            </a:extLst>
          </p:cNvPr>
          <p:cNvSpPr txBox="1"/>
          <p:nvPr/>
        </p:nvSpPr>
        <p:spPr>
          <a:xfrm>
            <a:off x="5910698" y="1288"/>
            <a:ext cx="1875560" cy="646331"/>
          </a:xfrm>
          <a:prstGeom prst="rect">
            <a:avLst/>
          </a:prstGeom>
          <a:solidFill>
            <a:schemeClr val="bg1"/>
          </a:solidFill>
        </p:spPr>
        <p:txBody>
          <a:bodyPr wrap="square" rtlCol="0">
            <a:spAutoFit/>
          </a:bodyPr>
          <a:lstStyle/>
          <a:p>
            <a:r>
              <a:rPr lang="en-US" sz="1200" b="1" dirty="0"/>
              <a:t>Lydia converted</a:t>
            </a:r>
          </a:p>
          <a:p>
            <a:r>
              <a:rPr lang="en-US" sz="1200" b="1" dirty="0"/>
              <a:t>Beaten &amp; Imprisoned</a:t>
            </a:r>
          </a:p>
          <a:p>
            <a:r>
              <a:rPr lang="en-US" sz="1200" b="1" dirty="0"/>
              <a:t>Jailer converted</a:t>
            </a:r>
          </a:p>
        </p:txBody>
      </p:sp>
      <p:sp>
        <p:nvSpPr>
          <p:cNvPr id="14" name="TextBox 13">
            <a:extLst>
              <a:ext uri="{FF2B5EF4-FFF2-40B4-BE49-F238E27FC236}">
                <a16:creationId xmlns:a16="http://schemas.microsoft.com/office/drawing/2014/main" id="{49B72AC3-0E8A-F496-D22C-4B146A4699F6}"/>
              </a:ext>
            </a:extLst>
          </p:cNvPr>
          <p:cNvSpPr txBox="1"/>
          <p:nvPr/>
        </p:nvSpPr>
        <p:spPr>
          <a:xfrm>
            <a:off x="2366529" y="25977"/>
            <a:ext cx="1875560" cy="830997"/>
          </a:xfrm>
          <a:prstGeom prst="rect">
            <a:avLst/>
          </a:prstGeom>
          <a:solidFill>
            <a:schemeClr val="bg1"/>
          </a:solidFill>
        </p:spPr>
        <p:txBody>
          <a:bodyPr wrap="square" rtlCol="0">
            <a:spAutoFit/>
          </a:bodyPr>
          <a:lstStyle/>
          <a:p>
            <a:r>
              <a:rPr lang="en-US" sz="1200" b="1" dirty="0"/>
              <a:t>Reasoned with Jews; some were converted; Others attacked Jason’s house</a:t>
            </a:r>
          </a:p>
        </p:txBody>
      </p:sp>
      <p:sp>
        <p:nvSpPr>
          <p:cNvPr id="15" name="TextBox 14">
            <a:extLst>
              <a:ext uri="{FF2B5EF4-FFF2-40B4-BE49-F238E27FC236}">
                <a16:creationId xmlns:a16="http://schemas.microsoft.com/office/drawing/2014/main" id="{E3A56C40-743E-5E42-CF83-C4486C52E596}"/>
              </a:ext>
            </a:extLst>
          </p:cNvPr>
          <p:cNvSpPr txBox="1"/>
          <p:nvPr/>
        </p:nvSpPr>
        <p:spPr>
          <a:xfrm>
            <a:off x="3544163" y="1049846"/>
            <a:ext cx="1994191" cy="461665"/>
          </a:xfrm>
          <a:prstGeom prst="rect">
            <a:avLst/>
          </a:prstGeom>
          <a:solidFill>
            <a:schemeClr val="bg1"/>
          </a:solidFill>
        </p:spPr>
        <p:txBody>
          <a:bodyPr wrap="square" rtlCol="0">
            <a:spAutoFit/>
          </a:bodyPr>
          <a:lstStyle/>
          <a:p>
            <a:r>
              <a:rPr lang="en-US" sz="1200" b="1" dirty="0"/>
              <a:t>More fair minded; searched the scriptures </a:t>
            </a:r>
          </a:p>
        </p:txBody>
      </p:sp>
      <p:sp>
        <p:nvSpPr>
          <p:cNvPr id="16" name="TextBox 15">
            <a:extLst>
              <a:ext uri="{FF2B5EF4-FFF2-40B4-BE49-F238E27FC236}">
                <a16:creationId xmlns:a16="http://schemas.microsoft.com/office/drawing/2014/main" id="{61ADAF39-2F76-2947-51EF-7713508FEB50}"/>
              </a:ext>
            </a:extLst>
          </p:cNvPr>
          <p:cNvSpPr txBox="1"/>
          <p:nvPr/>
        </p:nvSpPr>
        <p:spPr>
          <a:xfrm>
            <a:off x="5535323" y="2391004"/>
            <a:ext cx="1994191" cy="461665"/>
          </a:xfrm>
          <a:prstGeom prst="rect">
            <a:avLst/>
          </a:prstGeom>
          <a:solidFill>
            <a:schemeClr val="bg1"/>
          </a:solidFill>
        </p:spPr>
        <p:txBody>
          <a:bodyPr wrap="square" rtlCol="0">
            <a:spAutoFit/>
          </a:bodyPr>
          <a:lstStyle/>
          <a:p>
            <a:r>
              <a:rPr lang="en-US" sz="1200" dirty="0"/>
              <a:t>Paul addressing the  Areopagus (judgment seat)</a:t>
            </a:r>
          </a:p>
        </p:txBody>
      </p:sp>
      <p:sp>
        <p:nvSpPr>
          <p:cNvPr id="2" name="Oval 1">
            <a:extLst>
              <a:ext uri="{FF2B5EF4-FFF2-40B4-BE49-F238E27FC236}">
                <a16:creationId xmlns:a16="http://schemas.microsoft.com/office/drawing/2014/main" id="{7CD9955A-1C2F-78B8-A71B-AC6F7A6C81EC}"/>
              </a:ext>
            </a:extLst>
          </p:cNvPr>
          <p:cNvSpPr/>
          <p:nvPr/>
        </p:nvSpPr>
        <p:spPr>
          <a:xfrm>
            <a:off x="4454451" y="1972077"/>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029A038-71D1-67F3-8452-A7F654B074CC}"/>
              </a:ext>
            </a:extLst>
          </p:cNvPr>
          <p:cNvSpPr/>
          <p:nvPr/>
        </p:nvSpPr>
        <p:spPr>
          <a:xfrm>
            <a:off x="10697441" y="4952367"/>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90A9D2-5E82-6C1A-0B1F-438777D957C7}"/>
              </a:ext>
            </a:extLst>
          </p:cNvPr>
          <p:cNvSpPr/>
          <p:nvPr/>
        </p:nvSpPr>
        <p:spPr>
          <a:xfrm>
            <a:off x="10888372" y="2500144"/>
            <a:ext cx="883228" cy="758536"/>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121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C4F19C95-3D40-6B16-B2BA-F63141D1FEC5}"/>
            </a:ext>
          </a:extLst>
        </p:cNvPr>
        <p:cNvGrpSpPr/>
        <p:nvPr/>
      </p:nvGrpSpPr>
      <p:grpSpPr>
        <a:xfrm>
          <a:off x="0" y="0"/>
          <a:ext cx="0" cy="0"/>
          <a:chOff x="0" y="0"/>
          <a:chExt cx="0" cy="0"/>
        </a:xfrm>
      </p:grpSpPr>
      <p:sp>
        <p:nvSpPr>
          <p:cNvPr id="11266" name="Rectangle 4">
            <a:extLst>
              <a:ext uri="{FF2B5EF4-FFF2-40B4-BE49-F238E27FC236}">
                <a16:creationId xmlns:a16="http://schemas.microsoft.com/office/drawing/2014/main" id="{17280134-9EFB-60C5-515C-FBDE10EE3EBC}"/>
              </a:ext>
            </a:extLst>
          </p:cNvPr>
          <p:cNvSpPr>
            <a:spLocks noChangeArrowheads="1"/>
          </p:cNvSpPr>
          <p:nvPr/>
        </p:nvSpPr>
        <p:spPr bwMode="auto">
          <a:xfrm>
            <a:off x="0" y="0"/>
            <a:ext cx="12192000" cy="6858000"/>
          </a:xfrm>
          <a:prstGeom prst="rect">
            <a:avLst/>
          </a:prstGeom>
          <a:no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2" name="Picture 1" descr="A close up of an open book&#10;&#10;AI-generated content may be incorrect.">
            <a:extLst>
              <a:ext uri="{FF2B5EF4-FFF2-40B4-BE49-F238E27FC236}">
                <a16:creationId xmlns:a16="http://schemas.microsoft.com/office/drawing/2014/main" id="{D07FE111-85A2-6288-ECE2-B844A7968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572" y="5459426"/>
            <a:ext cx="1889394" cy="1200939"/>
          </a:xfrm>
          <a:prstGeom prst="rect">
            <a:avLst/>
          </a:prstGeom>
          <a:effectLst>
            <a:softEdge rad="330200"/>
          </a:effectLst>
        </p:spPr>
      </p:pic>
      <p:sp>
        <p:nvSpPr>
          <p:cNvPr id="4" name="TextBox 3">
            <a:extLst>
              <a:ext uri="{FF2B5EF4-FFF2-40B4-BE49-F238E27FC236}">
                <a16:creationId xmlns:a16="http://schemas.microsoft.com/office/drawing/2014/main" id="{D967A5CF-3467-AAC6-4413-AA8422CD198E}"/>
              </a:ext>
            </a:extLst>
          </p:cNvPr>
          <p:cNvSpPr txBox="1"/>
          <p:nvPr/>
        </p:nvSpPr>
        <p:spPr>
          <a:xfrm>
            <a:off x="1088573" y="674916"/>
            <a:ext cx="10700656" cy="3539430"/>
          </a:xfrm>
          <a:prstGeom prst="rect">
            <a:avLst/>
          </a:prstGeom>
          <a:noFill/>
        </p:spPr>
        <p:txBody>
          <a:bodyPr wrap="square" rtlCol="0">
            <a:spAutoFit/>
          </a:bodyPr>
          <a:lstStyle/>
          <a:p>
            <a:r>
              <a:rPr lang="en-US" sz="4400" b="1" dirty="0">
                <a:solidFill>
                  <a:schemeClr val="bg1"/>
                </a:solidFill>
              </a:rPr>
              <a:t>Today’s class:</a:t>
            </a:r>
          </a:p>
          <a:p>
            <a:r>
              <a:rPr lang="en-US" sz="3600" b="1" dirty="0">
                <a:solidFill>
                  <a:schemeClr val="bg1"/>
                </a:solidFill>
              </a:rPr>
              <a:t>Acts 18:1-22</a:t>
            </a:r>
          </a:p>
          <a:p>
            <a:endParaRPr lang="en-US" sz="3600" dirty="0">
              <a:solidFill>
                <a:schemeClr val="bg1"/>
              </a:solidFill>
            </a:endParaRPr>
          </a:p>
          <a:p>
            <a:pPr marL="571500" indent="-571500">
              <a:buFont typeface="Arial" panose="020B0604020202020204" pitchFamily="34" charset="0"/>
              <a:buChar char="•"/>
            </a:pPr>
            <a:r>
              <a:rPr lang="en-US" sz="3600" dirty="0">
                <a:solidFill>
                  <a:schemeClr val="bg1"/>
                </a:solidFill>
              </a:rPr>
              <a:t>Ministering at Corinth</a:t>
            </a:r>
          </a:p>
          <a:p>
            <a:pPr marL="571500" indent="-571500">
              <a:buFont typeface="Arial" panose="020B0604020202020204" pitchFamily="34" charset="0"/>
              <a:buChar char="•"/>
            </a:pPr>
            <a:r>
              <a:rPr lang="en-US" sz="3600" dirty="0">
                <a:solidFill>
                  <a:schemeClr val="bg1"/>
                </a:solidFill>
              </a:rPr>
              <a:t>Summary of Paul’s letters to the Thessalonians</a:t>
            </a:r>
          </a:p>
          <a:p>
            <a:pPr marL="571500" indent="-571500">
              <a:buFont typeface="Arial" panose="020B0604020202020204" pitchFamily="34" charset="0"/>
              <a:buChar char="•"/>
            </a:pPr>
            <a:r>
              <a:rPr lang="en-US" sz="3600" dirty="0">
                <a:solidFill>
                  <a:schemeClr val="bg1"/>
                </a:solidFill>
              </a:rPr>
              <a:t>Paul returns to Antioch</a:t>
            </a:r>
          </a:p>
        </p:txBody>
      </p:sp>
      <p:sp>
        <p:nvSpPr>
          <p:cNvPr id="3" name="TextBox 2">
            <a:extLst>
              <a:ext uri="{FF2B5EF4-FFF2-40B4-BE49-F238E27FC236}">
                <a16:creationId xmlns:a16="http://schemas.microsoft.com/office/drawing/2014/main" id="{FF8B167E-684E-B2E4-4F82-CC5984FEF76B}"/>
              </a:ext>
            </a:extLst>
          </p:cNvPr>
          <p:cNvSpPr txBox="1"/>
          <p:nvPr/>
        </p:nvSpPr>
        <p:spPr>
          <a:xfrm>
            <a:off x="1714995" y="4889262"/>
            <a:ext cx="8762009" cy="769441"/>
          </a:xfrm>
          <a:prstGeom prst="rect">
            <a:avLst/>
          </a:prstGeom>
          <a:noFill/>
        </p:spPr>
        <p:txBody>
          <a:bodyPr wrap="square" rtlCol="0">
            <a:spAutoFit/>
          </a:bodyPr>
          <a:lstStyle/>
          <a:p>
            <a:pPr algn="ctr"/>
            <a:r>
              <a:rPr lang="en-US" sz="4400" i="1" dirty="0">
                <a:solidFill>
                  <a:schemeClr val="bg1"/>
                </a:solidFill>
              </a:rPr>
              <a:t>End of Paul’s 2</a:t>
            </a:r>
            <a:r>
              <a:rPr lang="en-US" sz="4400" i="1" baseline="30000" dirty="0">
                <a:solidFill>
                  <a:schemeClr val="bg1"/>
                </a:solidFill>
              </a:rPr>
              <a:t>nd</a:t>
            </a:r>
            <a:r>
              <a:rPr lang="en-US" sz="4400" i="1" dirty="0">
                <a:solidFill>
                  <a:schemeClr val="bg1"/>
                </a:solidFill>
              </a:rPr>
              <a:t> missionary journey</a:t>
            </a:r>
          </a:p>
        </p:txBody>
      </p:sp>
    </p:spTree>
    <p:extLst>
      <p:ext uri="{BB962C8B-B14F-4D97-AF65-F5344CB8AC3E}">
        <p14:creationId xmlns:p14="http://schemas.microsoft.com/office/powerpoint/2010/main" val="219089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5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childTnLst>
                          </p:cTn>
                        </p:par>
                        <p:par>
                          <p:cTn id="16" fill="hold">
                            <p:stCondLst>
                              <p:cond delay="3000"/>
                            </p:stCondLst>
                            <p:childTnLst>
                              <p:par>
                                <p:cTn id="17" presetID="10" presetClass="entr" presetSubtype="0" fill="hold" grpId="0" nodeType="afterEffect">
                                  <p:stCondLst>
                                    <p:cond delay="1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dfd1e5e-bb06-40df-8eeb-2a295fe4dda5}" enabled="0" method="" siteId="{9dfd1e5e-bb06-40df-8eeb-2a295fe4dda5}" removed="1"/>
</clbl:labelList>
</file>

<file path=docProps/app.xml><?xml version="1.0" encoding="utf-8"?>
<Properties xmlns="http://schemas.openxmlformats.org/officeDocument/2006/extended-properties" xmlns:vt="http://schemas.openxmlformats.org/officeDocument/2006/docPropsVTypes">
  <TotalTime>2960</TotalTime>
  <Words>2086</Words>
  <Application>Microsoft Office PowerPoint</Application>
  <PresentationFormat>Widescreen</PresentationFormat>
  <Paragraphs>316</Paragraphs>
  <Slides>39</Slides>
  <Notes>35</Notes>
  <HiddenSlides>1</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39</vt:i4>
      </vt:variant>
    </vt:vector>
  </HeadingPairs>
  <TitlesOfParts>
    <vt:vector size="47" baseType="lpstr">
      <vt:lpstr>Aptos</vt:lpstr>
      <vt:lpstr>Aptos Display</vt:lpstr>
      <vt:lpstr>Arial</vt:lpstr>
      <vt:lpstr>Calibri</vt:lpstr>
      <vt:lpstr>Courier New</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 Smith</dc:creator>
  <cp:lastModifiedBy>Boyd, Gary</cp:lastModifiedBy>
  <cp:revision>14</cp:revision>
  <dcterms:created xsi:type="dcterms:W3CDTF">2025-08-02T17:13:33Z</dcterms:created>
  <dcterms:modified xsi:type="dcterms:W3CDTF">2025-11-23T13:53:56Z</dcterms:modified>
</cp:coreProperties>
</file>